
<file path=[Content_Types].xml><?xml version="1.0" encoding="utf-8"?>
<Types xmlns="http://schemas.openxmlformats.org/package/2006/content-types">
  <Default Extension="png" ContentType="image/png"/>
  <Default Extension="webp" ContentType="image/webp"/>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57" r:id="rId3"/>
    <p:sldId id="269" r:id="rId4"/>
    <p:sldId id="270" r:id="rId5"/>
    <p:sldId id="276" r:id="rId6"/>
    <p:sldId id="286" r:id="rId7"/>
    <p:sldId id="287" r:id="rId8"/>
    <p:sldId id="277" r:id="rId9"/>
    <p:sldId id="288" r:id="rId10"/>
    <p:sldId id="278" r:id="rId11"/>
    <p:sldId id="282" r:id="rId12"/>
    <p:sldId id="283" r:id="rId13"/>
    <p:sldId id="284" r:id="rId14"/>
    <p:sldId id="279" r:id="rId15"/>
    <p:sldId id="280" r:id="rId16"/>
    <p:sldId id="281" r:id="rId17"/>
    <p:sldId id="285" r:id="rId18"/>
    <p:sldId id="290" r:id="rId19"/>
    <p:sldId id="289" r:id="rId20"/>
    <p:sldId id="272" r:id="rId21"/>
    <p:sldId id="273" r:id="rId22"/>
    <p:sldId id="274" r:id="rId23"/>
    <p:sldId id="264" r:id="rId24"/>
    <p:sldId id="268" r:id="rId25"/>
    <p:sldId id="265" r:id="rId26"/>
    <p:sldId id="267" r:id="rId27"/>
    <p:sldId id="262" r:id="rId28"/>
    <p:sldId id="291" r:id="rId29"/>
  </p:sldIdLst>
  <p:sldSz cx="9144000" cy="5143500" type="screen16x9"/>
  <p:notesSz cx="6858000" cy="9144000"/>
  <p:embeddedFontLst>
    <p:embeddedFont>
      <p:font typeface="Raleway" panose="020B0503030101060003" pitchFamily="34" charset="0"/>
      <p:regular r:id="rId31"/>
      <p:bold r:id="rId32"/>
      <p:italic r:id="rId33"/>
      <p:boldItalic r:id="rId34"/>
    </p:embeddedFont>
    <p:embeddedFont>
      <p:font typeface="Lato"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988"/>
    <a:srgbClr val="EB5600"/>
    <a:srgbClr val="131313"/>
    <a:srgbClr val="08AB8C"/>
    <a:srgbClr val="333333"/>
    <a:srgbClr val="1A1A1A"/>
    <a:srgbClr val="001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21" autoAdjust="0"/>
  </p:normalViewPr>
  <p:slideViewPr>
    <p:cSldViewPr snapToGrid="0">
      <p:cViewPr varScale="1">
        <p:scale>
          <a:sx n="110" d="100"/>
          <a:sy n="110" d="100"/>
        </p:scale>
        <p:origin x="1104"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Esempio di prodotto inserito nel catalogo</a:t>
            </a:r>
            <a:r>
              <a:rPr lang="it-IT" baseline="0" dirty="0"/>
              <a:t> per ogni riga abbiamo due </a:t>
            </a:r>
            <a:r>
              <a:rPr lang="it-IT" baseline="0" dirty="0" err="1"/>
              <a:t>opzioni:heatmap</a:t>
            </a:r>
            <a:r>
              <a:rPr lang="it-IT" baseline="0" dirty="0"/>
              <a:t> e </a:t>
            </a:r>
            <a:r>
              <a:rPr lang="it-IT" baseline="0" dirty="0" err="1"/>
              <a:t>dettaglio.La</a:t>
            </a:r>
            <a:r>
              <a:rPr lang="it-IT" baseline="0" dirty="0"/>
              <a:t> prima consente di visualizzare sulla mappa geografica delle scansioni effettuate sul prodotto per individuare potenziali attività sospette sul prodotto.</a:t>
            </a:r>
            <a:endParaRPr dirty="0"/>
          </a:p>
        </p:txBody>
      </p:sp>
    </p:spTree>
    <p:extLst>
      <p:ext uri="{BB962C8B-B14F-4D97-AF65-F5344CB8AC3E}">
        <p14:creationId xmlns:p14="http://schemas.microsoft.com/office/powerpoint/2010/main" val="4132221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aseline="0" dirty="0"/>
              <a:t>è possibile visualizzare il dettaglio del prodotto in questione elencando i sigilli emessi ed altre informazioni correlate</a:t>
            </a:r>
            <a:endParaRPr dirty="0"/>
          </a:p>
        </p:txBody>
      </p:sp>
    </p:spTree>
    <p:extLst>
      <p:ext uri="{BB962C8B-B14F-4D97-AF65-F5344CB8AC3E}">
        <p14:creationId xmlns:p14="http://schemas.microsoft.com/office/powerpoint/2010/main" val="124980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54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Viene</a:t>
            </a:r>
            <a:r>
              <a:rPr lang="it-IT" baseline="0" dirty="0"/>
              <a:t> generato il sigillo da applicare all’articolo in produzione, L’</a:t>
            </a:r>
            <a:r>
              <a:rPr lang="it-IT" baseline="0" dirty="0" err="1"/>
              <a:t>emessione</a:t>
            </a:r>
            <a:r>
              <a:rPr lang="it-IT" baseline="0" dirty="0"/>
              <a:t> del sigillo comporta la creazione di un record su </a:t>
            </a:r>
            <a:r>
              <a:rPr lang="it-IT" baseline="0" dirty="0" err="1"/>
              <a:t>blockchain</a:t>
            </a:r>
            <a:r>
              <a:rPr lang="it-IT" baseline="0" dirty="0"/>
              <a:t> e la generazione di un QR code associato a tale record che viene mandato in stampa pronto per essere utilizzato.</a:t>
            </a:r>
            <a:endParaRPr dirty="0"/>
          </a:p>
        </p:txBody>
      </p:sp>
    </p:spTree>
    <p:extLst>
      <p:ext uri="{BB962C8B-B14F-4D97-AF65-F5344CB8AC3E}">
        <p14:creationId xmlns:p14="http://schemas.microsoft.com/office/powerpoint/2010/main" val="3803013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Esempio di </a:t>
            </a:r>
            <a:r>
              <a:rPr lang="it-IT" dirty="0" err="1"/>
              <a:t>hotspot</a:t>
            </a:r>
            <a:r>
              <a:rPr lang="it-IT" baseline="0" dirty="0"/>
              <a:t> su prodotto in esame</a:t>
            </a:r>
            <a:endParaRPr dirty="0"/>
          </a:p>
        </p:txBody>
      </p:sp>
    </p:spTree>
    <p:extLst>
      <p:ext uri="{BB962C8B-B14F-4D97-AF65-F5344CB8AC3E}">
        <p14:creationId xmlns:p14="http://schemas.microsoft.com/office/powerpoint/2010/main" val="402813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b="0" i="0" u="none" strike="noStrike" cap="none" dirty="0">
                <a:solidFill>
                  <a:srgbClr val="000000"/>
                </a:solidFill>
                <a:effectLst/>
                <a:latin typeface="Arial"/>
                <a:ea typeface="Arial"/>
                <a:cs typeface="Arial"/>
                <a:sym typeface="Arial"/>
              </a:rPr>
              <a:t>Quando </a:t>
            </a:r>
            <a:r>
              <a:rPr lang="it-IT" sz="1100" b="1" i="0" u="none" strike="noStrike" cap="none" dirty="0">
                <a:solidFill>
                  <a:srgbClr val="000000"/>
                </a:solidFill>
                <a:effectLst/>
                <a:latin typeface="Arial"/>
                <a:ea typeface="Arial"/>
                <a:cs typeface="Arial"/>
                <a:sym typeface="Arial"/>
              </a:rPr>
              <a:t>zoomiamo su una delle aree evidenziate</a:t>
            </a:r>
            <a:r>
              <a:rPr lang="it-IT" sz="1100" b="0" i="0" u="none" strike="noStrike" cap="none" dirty="0">
                <a:solidFill>
                  <a:srgbClr val="000000"/>
                </a:solidFill>
                <a:effectLst/>
                <a:latin typeface="Arial"/>
                <a:ea typeface="Arial"/>
                <a:cs typeface="Arial"/>
                <a:sym typeface="Arial"/>
              </a:rPr>
              <a:t>, otteniamo un </a:t>
            </a:r>
            <a:r>
              <a:rPr lang="it-IT" sz="1100" b="1" i="0" u="none" strike="noStrike" cap="none" dirty="0">
                <a:solidFill>
                  <a:srgbClr val="000000"/>
                </a:solidFill>
                <a:effectLst/>
                <a:latin typeface="Arial"/>
                <a:ea typeface="Arial"/>
                <a:cs typeface="Arial"/>
                <a:sym typeface="Arial"/>
              </a:rPr>
              <a:t>maggior grado di dettaglio</a:t>
            </a:r>
            <a:r>
              <a:rPr lang="it-IT" sz="1100" b="0" i="0" u="none" strike="noStrike" cap="none" dirty="0">
                <a:solidFill>
                  <a:srgbClr val="000000"/>
                </a:solidFill>
                <a:effectLst/>
                <a:latin typeface="Arial"/>
                <a:ea typeface="Arial"/>
                <a:cs typeface="Arial"/>
                <a:sym typeface="Arial"/>
              </a:rPr>
              <a:t> sulla </a:t>
            </a:r>
            <a:r>
              <a:rPr lang="it-IT" sz="1100" b="1" i="0" u="none" strike="noStrike" cap="none" dirty="0">
                <a:solidFill>
                  <a:srgbClr val="000000"/>
                </a:solidFill>
                <a:effectLst/>
                <a:latin typeface="Arial"/>
                <a:ea typeface="Arial"/>
                <a:cs typeface="Arial"/>
                <a:sym typeface="Arial"/>
              </a:rPr>
              <a:t>distribuzione geografica delle scansioni effettuate</a:t>
            </a:r>
            <a:r>
              <a:rPr lang="it-IT" sz="1100" b="0" i="0" u="none" strike="noStrike" cap="none" dirty="0">
                <a:solidFill>
                  <a:srgbClr val="000000"/>
                </a:solidFill>
                <a:effectLst/>
                <a:latin typeface="Arial"/>
                <a:ea typeface="Arial"/>
                <a:cs typeface="Arial"/>
                <a:sym typeface="Arial"/>
              </a:rPr>
              <a:t>. In questo modo, possiamo esaminare con precisione dove i prodotti sono stati individuati e venduti.</a:t>
            </a:r>
            <a:endParaRPr dirty="0"/>
          </a:p>
        </p:txBody>
      </p:sp>
    </p:spTree>
    <p:extLst>
      <p:ext uri="{BB962C8B-B14F-4D97-AF65-F5344CB8AC3E}">
        <p14:creationId xmlns:p14="http://schemas.microsoft.com/office/powerpoint/2010/main" val="829638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Zoomando ulteriormente è possibile ottenere delle informazioni puntuali e specifiche</a:t>
            </a:r>
            <a:r>
              <a:rPr lang="it-IT" baseline="0" dirty="0"/>
              <a:t> circa i prodotti scansionati e venduti</a:t>
            </a:r>
            <a:endParaRPr dirty="0"/>
          </a:p>
        </p:txBody>
      </p:sp>
    </p:spTree>
    <p:extLst>
      <p:ext uri="{BB962C8B-B14F-4D97-AF65-F5344CB8AC3E}">
        <p14:creationId xmlns:p14="http://schemas.microsoft.com/office/powerpoint/2010/main" val="213704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 possibile ottenere</a:t>
            </a:r>
            <a:r>
              <a:rPr lang="it-IT" baseline="0" dirty="0"/>
              <a:t> un report di segnalazioni effettuate dai consumatori finali oppure essere elaborate in automatico da un algoritmo di machine </a:t>
            </a:r>
            <a:r>
              <a:rPr lang="it-IT" baseline="0" dirty="0" err="1"/>
              <a:t>learning</a:t>
            </a:r>
            <a:r>
              <a:rPr lang="it-IT" baseline="0" dirty="0"/>
              <a:t>. Questo algoritmo prende in input l’area geografica, il numero di lotto ed altri metadati definiti in fase di produzione dell’articolo e sulla base di questi è in grado di rilevare e segnalare potenziali attività anomale (</a:t>
            </a:r>
            <a:r>
              <a:rPr lang="it-IT" baseline="0" dirty="0" err="1"/>
              <a:t>grey</a:t>
            </a:r>
            <a:r>
              <a:rPr lang="it-IT" baseline="0" dirty="0"/>
              <a:t> market)</a:t>
            </a:r>
            <a:endParaRPr dirty="0"/>
          </a:p>
        </p:txBody>
      </p:sp>
    </p:spTree>
    <p:extLst>
      <p:ext uri="{BB962C8B-B14F-4D97-AF65-F5344CB8AC3E}">
        <p14:creationId xmlns:p14="http://schemas.microsoft.com/office/powerpoint/2010/main" val="3276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435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Lo</a:t>
            </a:r>
            <a:r>
              <a:rPr lang="it-IT" baseline="0" dirty="0"/>
              <a:t> </a:t>
            </a:r>
            <a:r>
              <a:rPr lang="it-IT" baseline="0" dirty="0" err="1"/>
              <a:t>smart</a:t>
            </a:r>
            <a:r>
              <a:rPr lang="it-IT" baseline="0" dirty="0"/>
              <a:t> packaging consiste in un </a:t>
            </a:r>
            <a:r>
              <a:rPr lang="it-IT" baseline="0" dirty="0" err="1"/>
              <a:t>tag</a:t>
            </a:r>
            <a:r>
              <a:rPr lang="it-IT" baseline="0" dirty="0"/>
              <a:t> RFID che comunica secondo lo standard </a:t>
            </a:r>
            <a:r>
              <a:rPr lang="it-IT" sz="1100" b="1" i="0" u="none" strike="noStrike" cap="none" dirty="0">
                <a:solidFill>
                  <a:srgbClr val="000000"/>
                </a:solidFill>
                <a:effectLst/>
                <a:latin typeface="Arial"/>
                <a:ea typeface="Arial"/>
                <a:cs typeface="Arial"/>
                <a:sym typeface="Arial"/>
              </a:rPr>
              <a:t>ISO 15693 (NDEF),</a:t>
            </a:r>
            <a:r>
              <a:rPr lang="it-IT" sz="1100" b="1" i="0" u="none" strike="noStrike" cap="none" baseline="0" dirty="0">
                <a:solidFill>
                  <a:srgbClr val="000000"/>
                </a:solidFill>
                <a:effectLst/>
                <a:latin typeface="Arial"/>
                <a:ea typeface="Arial"/>
                <a:cs typeface="Arial"/>
                <a:sym typeface="Arial"/>
              </a:rPr>
              <a:t> </a:t>
            </a:r>
            <a:r>
              <a:rPr lang="it-IT" sz="1100" b="0" i="0" u="none" strike="noStrike" cap="none" baseline="0" dirty="0">
                <a:solidFill>
                  <a:srgbClr val="000000"/>
                </a:solidFill>
                <a:latin typeface="Arial"/>
                <a:ea typeface="Arial"/>
                <a:cs typeface="Arial"/>
                <a:sym typeface="Arial"/>
              </a:rPr>
              <a:t>a differenza di altri </a:t>
            </a:r>
            <a:r>
              <a:rPr lang="it-IT" sz="1100" b="0" i="0" u="none" strike="noStrike" cap="none" baseline="0" dirty="0" err="1">
                <a:solidFill>
                  <a:srgbClr val="000000"/>
                </a:solidFill>
                <a:latin typeface="Arial"/>
                <a:ea typeface="Arial"/>
                <a:cs typeface="Arial"/>
                <a:sym typeface="Arial"/>
              </a:rPr>
              <a:t>smart</a:t>
            </a:r>
            <a:r>
              <a:rPr lang="it-IT" sz="1100" b="0" i="0" u="none" strike="noStrike" cap="none" baseline="0" dirty="0">
                <a:solidFill>
                  <a:srgbClr val="000000"/>
                </a:solidFill>
                <a:latin typeface="Arial"/>
                <a:ea typeface="Arial"/>
                <a:cs typeface="Arial"/>
                <a:sym typeface="Arial"/>
              </a:rPr>
              <a:t> packaging tale soluzione può essere sempre scansionata anche quando il sigillo viene invalidato (package aperto) e la scansione restituisce un link differente sulla base dello stato del package. Il link che viene restituito contiene l’identificativo univoco del prodotto su </a:t>
            </a:r>
            <a:r>
              <a:rPr lang="it-IT" sz="1100" b="0" i="0" u="none" strike="noStrike" cap="none" baseline="0" dirty="0" err="1">
                <a:solidFill>
                  <a:srgbClr val="000000"/>
                </a:solidFill>
                <a:latin typeface="Arial"/>
                <a:ea typeface="Arial"/>
                <a:cs typeface="Arial"/>
                <a:sym typeface="Arial"/>
              </a:rPr>
              <a:t>blockchain</a:t>
            </a:r>
            <a:r>
              <a:rPr lang="it-IT" sz="1100" b="0" i="0" u="none" strike="noStrike" cap="none" baseline="0" dirty="0">
                <a:solidFill>
                  <a:srgbClr val="000000"/>
                </a:solidFill>
                <a:latin typeface="Arial"/>
                <a:ea typeface="Arial"/>
                <a:cs typeface="Arial"/>
                <a:sym typeface="Arial"/>
              </a:rPr>
              <a:t>, lo stato che può essere aperto/chiuso, un codice OTP (</a:t>
            </a:r>
            <a:r>
              <a:rPr lang="it-IT" sz="1100" b="0" i="0" u="none" strike="noStrike" cap="none" baseline="0" dirty="0" err="1">
                <a:solidFill>
                  <a:srgbClr val="000000"/>
                </a:solidFill>
                <a:latin typeface="Arial"/>
                <a:ea typeface="Arial"/>
                <a:cs typeface="Arial"/>
                <a:sym typeface="Arial"/>
              </a:rPr>
              <a:t>rolling</a:t>
            </a:r>
            <a:r>
              <a:rPr lang="it-IT" sz="1100" b="0" i="0" u="none" strike="noStrike" cap="none" baseline="0" dirty="0">
                <a:solidFill>
                  <a:srgbClr val="000000"/>
                </a:solidFill>
                <a:latin typeface="Arial"/>
                <a:ea typeface="Arial"/>
                <a:cs typeface="Arial"/>
                <a:sym typeface="Arial"/>
              </a:rPr>
              <a:t> code) ed una firma HMAC per impedire la manipolazione del link generato. È possibile implementare l’RFID con un microcontrollore della serie HT66F00 per mantenere i costi di produzione contenuti (circa 0.30€).</a:t>
            </a: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lang="it-IT"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endParaRPr sz="1100" b="0" i="0" u="none" strike="noStrike" cap="none" baseline="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1149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03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924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4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d1f7c077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d1f7c077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d1f7c077e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d1f7c077e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d1f7c077e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d1f7c077e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cd1f7c077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cd1f7c077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d1f7c077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cd1f7c077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17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47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11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7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335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80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Aggiunta</a:t>
            </a:r>
            <a:r>
              <a:rPr lang="it-IT" baseline="0" dirty="0"/>
              <a:t> categorie prodotti con la possibilità di aggiungere metadati.  Identificazione facilitata e più rapida dei prodotti grazie all’utilizzo di metadati. Metadati sono indicizzati, una volta che viene emesso un sigillo riferito al prodotto i metadati vengono memorizzati sulla </a:t>
            </a:r>
            <a:r>
              <a:rPr lang="it-IT" baseline="0" dirty="0" err="1"/>
              <a:t>blockchain</a:t>
            </a:r>
            <a:r>
              <a:rPr lang="it-IT" baseline="0" dirty="0"/>
              <a:t> di riferimento.</a:t>
            </a:r>
            <a:endParaRPr dirty="0"/>
          </a:p>
        </p:txBody>
      </p:sp>
    </p:spTree>
    <p:extLst>
      <p:ext uri="{BB962C8B-B14F-4D97-AF65-F5344CB8AC3E}">
        <p14:creationId xmlns:p14="http://schemas.microsoft.com/office/powerpoint/2010/main" val="361295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d1f7c07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d1f7c07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Aggiunta</a:t>
            </a:r>
            <a:r>
              <a:rPr lang="it-IT" baseline="0" dirty="0"/>
              <a:t> categorie prodotti con la possibilità di aggiungere metadati.  Identificazione facilitata e più rapida dei prodotti grazie all’utilizzo di metadati. Metadati sono indicizzati, una volta che viene emesso un sigillo riferito al prodotto i metadati vengono memorizzati sulla </a:t>
            </a:r>
            <a:r>
              <a:rPr lang="it-IT" baseline="0" dirty="0" err="1"/>
              <a:t>blockchain</a:t>
            </a:r>
            <a:r>
              <a:rPr lang="it-IT" baseline="0" dirty="0"/>
              <a:t> di riferimento.</a:t>
            </a:r>
            <a:endParaRPr dirty="0"/>
          </a:p>
        </p:txBody>
      </p:sp>
    </p:spTree>
    <p:extLst>
      <p:ext uri="{BB962C8B-B14F-4D97-AF65-F5344CB8AC3E}">
        <p14:creationId xmlns:p14="http://schemas.microsoft.com/office/powerpoint/2010/main" val="276046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1F35"/>
        </a:solidFill>
        <a:effectLst/>
      </p:bgPr>
    </p:bg>
    <p:spTree>
      <p:nvGrpSpPr>
        <p:cNvPr id="1" name="Shape 85"/>
        <p:cNvGrpSpPr/>
        <p:nvPr/>
      </p:nvGrpSpPr>
      <p:grpSpPr>
        <a:xfrm>
          <a:off x="0" y="0"/>
          <a:ext cx="0" cy="0"/>
          <a:chOff x="0" y="0"/>
          <a:chExt cx="0" cy="0"/>
        </a:xfrm>
      </p:grpSpPr>
      <p:sp>
        <p:nvSpPr>
          <p:cNvPr id="87" name="Google Shape;87;p13"/>
          <p:cNvSpPr txBox="1"/>
          <p:nvPr/>
        </p:nvSpPr>
        <p:spPr>
          <a:xfrm>
            <a:off x="6925112" y="370350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600" dirty="0">
                <a:solidFill>
                  <a:schemeClr val="bg1"/>
                </a:solidFill>
                <a:latin typeface="Montserrat"/>
                <a:ea typeface="Montserrat"/>
                <a:cs typeface="Montserrat"/>
                <a:sym typeface="Montserrat"/>
              </a:rPr>
              <a:t>Team #9</a:t>
            </a:r>
            <a:endParaRPr sz="1600" dirty="0">
              <a:solidFill>
                <a:schemeClr val="bg1"/>
              </a:solidFill>
              <a:latin typeface="Montserrat"/>
              <a:ea typeface="Montserrat"/>
              <a:cs typeface="Montserrat"/>
              <a:sym typeface="Montserrat"/>
            </a:endParaRPr>
          </a:p>
        </p:txBody>
      </p:sp>
      <p:sp>
        <p:nvSpPr>
          <p:cNvPr id="89" name="Google Shape;89;p13"/>
          <p:cNvSpPr txBox="1"/>
          <p:nvPr/>
        </p:nvSpPr>
        <p:spPr>
          <a:xfrm>
            <a:off x="1342137" y="1612568"/>
            <a:ext cx="6459725"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700" b="1" dirty="0">
                <a:solidFill>
                  <a:schemeClr val="bg1"/>
                </a:solidFill>
                <a:latin typeface="Montserrat"/>
                <a:ea typeface="Montserrat"/>
                <a:cs typeface="Montserrat"/>
                <a:sym typeface="Montserrat"/>
              </a:rPr>
              <a:t>Ogni prodotto ha la sua storia, e noi te la raccontiamo!</a:t>
            </a:r>
            <a:endParaRPr sz="1700" b="1" dirty="0">
              <a:solidFill>
                <a:schemeClr val="bg1"/>
              </a:solidFill>
              <a:latin typeface="Montserrat"/>
              <a:ea typeface="Montserrat"/>
              <a:cs typeface="Montserrat"/>
              <a:sym typeface="Montserrat"/>
            </a:endParaRPr>
          </a:p>
        </p:txBody>
      </p:sp>
      <p:pic>
        <p:nvPicPr>
          <p:cNvPr id="8" name="Immagine 7">
            <a:extLst>
              <a:ext uri="{FF2B5EF4-FFF2-40B4-BE49-F238E27FC236}">
                <a16:creationId xmlns:a16="http://schemas.microsoft.com/office/drawing/2014/main" id="{6365FE1D-6146-4C39-A5AB-3551FD525343}"/>
              </a:ext>
            </a:extLst>
          </p:cNvPr>
          <p:cNvPicPr>
            <a:picLocks noChangeAspect="1"/>
          </p:cNvPicPr>
          <p:nvPr/>
        </p:nvPicPr>
        <p:blipFill>
          <a:blip r:embed="rId3"/>
          <a:stretch>
            <a:fillRect/>
          </a:stretch>
        </p:blipFill>
        <p:spPr>
          <a:xfrm>
            <a:off x="3131999" y="2058814"/>
            <a:ext cx="2880000" cy="2880000"/>
          </a:xfrm>
          <a:prstGeom prst="rect">
            <a:avLst/>
          </a:prstGeom>
        </p:spPr>
      </p:pic>
      <p:pic>
        <p:nvPicPr>
          <p:cNvPr id="5" name="Immagine 4">
            <a:extLst>
              <a:ext uri="{FF2B5EF4-FFF2-40B4-BE49-F238E27FC236}">
                <a16:creationId xmlns:a16="http://schemas.microsoft.com/office/drawing/2014/main" id="{9AB0C743-EBF8-4400-9182-F075A6FA812B}"/>
              </a:ext>
            </a:extLst>
          </p:cNvPr>
          <p:cNvPicPr>
            <a:picLocks noChangeAspect="1"/>
          </p:cNvPicPr>
          <p:nvPr/>
        </p:nvPicPr>
        <p:blipFill>
          <a:blip r:embed="rId4"/>
          <a:srcRect/>
          <a:stretch/>
        </p:blipFill>
        <p:spPr>
          <a:xfrm>
            <a:off x="2543869" y="600609"/>
            <a:ext cx="4056260" cy="7888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3" name="Immagine 2"/>
          <p:cNvPicPr>
            <a:picLocks noChangeAspect="1"/>
          </p:cNvPicPr>
          <p:nvPr/>
        </p:nvPicPr>
        <p:blipFill>
          <a:blip r:embed="rId3"/>
          <a:stretch>
            <a:fillRect/>
          </a:stretch>
        </p:blipFill>
        <p:spPr>
          <a:xfrm>
            <a:off x="0" y="0"/>
            <a:ext cx="9138649" cy="4102873"/>
          </a:xfrm>
          <a:prstGeom prst="rect">
            <a:avLst/>
          </a:prstGeom>
        </p:spPr>
      </p:pic>
      <p:sp>
        <p:nvSpPr>
          <p:cNvPr id="2" name="Rettangolo 1"/>
          <p:cNvSpPr/>
          <p:nvPr/>
        </p:nvSpPr>
        <p:spPr>
          <a:xfrm>
            <a:off x="4203729" y="1677081"/>
            <a:ext cx="4566560" cy="954107"/>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Ogni riga offre due opzioni: </a:t>
            </a:r>
            <a:r>
              <a:rPr lang="it-IT" b="1" dirty="0" err="1">
                <a:solidFill>
                  <a:schemeClr val="bg1"/>
                </a:solidFill>
                <a:latin typeface="Arial" panose="020B0604020202020204" pitchFamily="34" charset="0"/>
                <a:cs typeface="Arial" panose="020B0604020202020204" pitchFamily="34" charset="0"/>
              </a:rPr>
              <a:t>heatmap</a:t>
            </a:r>
            <a:r>
              <a:rPr lang="it-IT" dirty="0">
                <a:solidFill>
                  <a:schemeClr val="bg1"/>
                </a:solidFill>
                <a:latin typeface="Arial" panose="020B0604020202020204" pitchFamily="34" charset="0"/>
                <a:cs typeface="Arial" panose="020B0604020202020204" pitchFamily="34" charset="0"/>
              </a:rPr>
              <a:t> e </a:t>
            </a:r>
            <a:r>
              <a:rPr lang="it-IT" b="1" dirty="0">
                <a:solidFill>
                  <a:schemeClr val="bg1"/>
                </a:solidFill>
                <a:latin typeface="Arial" panose="020B0604020202020204" pitchFamily="34" charset="0"/>
                <a:cs typeface="Arial" panose="020B0604020202020204" pitchFamily="34" charset="0"/>
              </a:rPr>
              <a:t>dettaglio</a:t>
            </a:r>
            <a:r>
              <a:rPr lang="it-IT" dirty="0">
                <a:solidFill>
                  <a:schemeClr val="bg1"/>
                </a:solidFill>
                <a:latin typeface="Arial" panose="020B0604020202020204" pitchFamily="34" charset="0"/>
                <a:cs typeface="Arial" panose="020B0604020202020204" pitchFamily="34" charset="0"/>
              </a:rPr>
              <a:t>. La prima opzione consente di visualizzare le scansioni effettuate sul prodotto nella mappa geografica, facilitando l’individuazione di potenziali attività sospette.</a:t>
            </a:r>
          </a:p>
        </p:txBody>
      </p:sp>
      <p:cxnSp>
        <p:nvCxnSpPr>
          <p:cNvPr id="5" name="Connettore 2 4"/>
          <p:cNvCxnSpPr>
            <a:cxnSpLocks/>
            <a:stCxn id="2" idx="0"/>
            <a:endCxn id="13" idx="1"/>
          </p:cNvCxnSpPr>
          <p:nvPr/>
        </p:nvCxnSpPr>
        <p:spPr>
          <a:xfrm flipV="1">
            <a:off x="6487009" y="1002291"/>
            <a:ext cx="1396639" cy="67479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7883648" y="845078"/>
            <a:ext cx="1141081" cy="3144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10</a:t>
            </a:fld>
            <a:endParaRPr lang="it-IT"/>
          </a:p>
        </p:txBody>
      </p:sp>
    </p:spTree>
    <p:extLst>
      <p:ext uri="{BB962C8B-B14F-4D97-AF65-F5344CB8AC3E}">
        <p14:creationId xmlns:p14="http://schemas.microsoft.com/office/powerpoint/2010/main" val="601213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3" name="Immagine 2"/>
          <p:cNvPicPr>
            <a:picLocks noChangeAspect="1"/>
          </p:cNvPicPr>
          <p:nvPr/>
        </p:nvPicPr>
        <p:blipFill rotWithShape="1">
          <a:blip r:embed="rId3"/>
          <a:srcRect l="1" r="715"/>
          <a:stretch/>
        </p:blipFill>
        <p:spPr>
          <a:xfrm>
            <a:off x="0" y="0"/>
            <a:ext cx="9144000" cy="4134861"/>
          </a:xfrm>
          <a:prstGeom prst="rect">
            <a:avLst/>
          </a:prstGeom>
        </p:spPr>
      </p:pic>
      <p:sp>
        <p:nvSpPr>
          <p:cNvPr id="2" name="Rettangolo 1"/>
          <p:cNvSpPr/>
          <p:nvPr/>
        </p:nvSpPr>
        <p:spPr>
          <a:xfrm>
            <a:off x="1921185" y="4341594"/>
            <a:ext cx="5301630" cy="523220"/>
          </a:xfrm>
          <a:prstGeom prst="rect">
            <a:avLst/>
          </a:prstGeom>
        </p:spPr>
        <p:txBody>
          <a:bodyPr wrap="square">
            <a:spAutoFit/>
          </a:bodyPr>
          <a:lstStyle/>
          <a:p>
            <a:pPr lvl="0" algn="just"/>
            <a:r>
              <a:rPr lang="it-IT" dirty="0">
                <a:solidFill>
                  <a:schemeClr val="bg1"/>
                </a:solidFill>
                <a:latin typeface="Arial" panose="020B0604020202020204" pitchFamily="34" charset="0"/>
                <a:cs typeface="Arial" panose="020B0604020202020204" pitchFamily="34" charset="0"/>
              </a:rPr>
              <a:t>Risulta possibile visualizzare il dettaglio del prodotto in questione elencando i sigilli emessi ed altre informazioni correlate</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11</a:t>
            </a:fld>
            <a:endParaRPr lang="it-IT"/>
          </a:p>
        </p:txBody>
      </p:sp>
    </p:spTree>
    <p:extLst>
      <p:ext uri="{BB962C8B-B14F-4D97-AF65-F5344CB8AC3E}">
        <p14:creationId xmlns:p14="http://schemas.microsoft.com/office/powerpoint/2010/main" val="851885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2" name="Immagine 1"/>
          <p:cNvPicPr>
            <a:picLocks noChangeAspect="1"/>
          </p:cNvPicPr>
          <p:nvPr/>
        </p:nvPicPr>
        <p:blipFill rotWithShape="1">
          <a:blip r:embed="rId3"/>
          <a:srcRect r="733"/>
          <a:stretch/>
        </p:blipFill>
        <p:spPr>
          <a:xfrm>
            <a:off x="0" y="0"/>
            <a:ext cx="9141956" cy="4134678"/>
          </a:xfrm>
          <a:prstGeom prst="rect">
            <a:avLst/>
          </a:prstGeom>
        </p:spPr>
      </p:pic>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spTree>
    <p:extLst>
      <p:ext uri="{BB962C8B-B14F-4D97-AF65-F5344CB8AC3E}">
        <p14:creationId xmlns:p14="http://schemas.microsoft.com/office/powerpoint/2010/main" val="3308268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3" name="Immagine 2"/>
          <p:cNvPicPr>
            <a:picLocks noChangeAspect="1"/>
          </p:cNvPicPr>
          <p:nvPr/>
        </p:nvPicPr>
        <p:blipFill rotWithShape="1">
          <a:blip r:embed="rId3"/>
          <a:srcRect r="594"/>
          <a:stretch/>
        </p:blipFill>
        <p:spPr>
          <a:xfrm>
            <a:off x="0" y="0"/>
            <a:ext cx="9144000" cy="4129820"/>
          </a:xfrm>
          <a:prstGeom prst="rect">
            <a:avLst/>
          </a:prstGeom>
        </p:spPr>
      </p:pic>
      <p:sp>
        <p:nvSpPr>
          <p:cNvPr id="2" name="Rettangolo 1"/>
          <p:cNvSpPr/>
          <p:nvPr/>
        </p:nvSpPr>
        <p:spPr>
          <a:xfrm>
            <a:off x="103367" y="4129820"/>
            <a:ext cx="8937266" cy="954107"/>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Quando viene generato il sigillo da applicare all’articolo in produzione, viene creato un record sulla </a:t>
            </a:r>
            <a:r>
              <a:rPr lang="it-IT" dirty="0" err="1">
                <a:solidFill>
                  <a:schemeClr val="bg1"/>
                </a:solidFill>
                <a:latin typeface="Arial" panose="020B0604020202020204" pitchFamily="34" charset="0"/>
                <a:cs typeface="Arial" panose="020B0604020202020204" pitchFamily="34" charset="0"/>
              </a:rPr>
              <a:t>blockchain</a:t>
            </a:r>
            <a:r>
              <a:rPr lang="it-IT" dirty="0">
                <a:solidFill>
                  <a:schemeClr val="bg1"/>
                </a:solidFill>
                <a:latin typeface="Arial" panose="020B0604020202020204" pitchFamily="34" charset="0"/>
                <a:cs typeface="Arial" panose="020B0604020202020204" pitchFamily="34" charset="0"/>
              </a:rPr>
              <a:t>. Questo record contiene informazioni cruciali relative all’articolo, come la data di emissione, il produttore e altri dettagli. Inoltre, viene generato un QR code associato a tale record. Questo QR code viene stampato sul supporto di sicurezza fornito al produttore ed applicato all’articolo.</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spTree>
    <p:extLst>
      <p:ext uri="{BB962C8B-B14F-4D97-AF65-F5344CB8AC3E}">
        <p14:creationId xmlns:p14="http://schemas.microsoft.com/office/powerpoint/2010/main" val="4292175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2" name="Immagine 1"/>
          <p:cNvPicPr>
            <a:picLocks noChangeAspect="1"/>
          </p:cNvPicPr>
          <p:nvPr/>
        </p:nvPicPr>
        <p:blipFill rotWithShape="1">
          <a:blip r:embed="rId3"/>
          <a:srcRect r="638"/>
          <a:stretch/>
        </p:blipFill>
        <p:spPr>
          <a:xfrm>
            <a:off x="0" y="-1"/>
            <a:ext cx="9144000" cy="4131657"/>
          </a:xfrm>
          <a:prstGeom prst="rect">
            <a:avLst/>
          </a:prstGeom>
        </p:spPr>
      </p:pic>
      <p:sp>
        <p:nvSpPr>
          <p:cNvPr id="3" name="CasellaDiTesto 2"/>
          <p:cNvSpPr txBox="1"/>
          <p:nvPr/>
        </p:nvSpPr>
        <p:spPr>
          <a:xfrm>
            <a:off x="1526650" y="4198629"/>
            <a:ext cx="6090699" cy="738664"/>
          </a:xfrm>
          <a:prstGeom prst="rect">
            <a:avLst/>
          </a:prstGeom>
          <a:noFill/>
        </p:spPr>
        <p:txBody>
          <a:bodyPr wrap="square" rtlCol="0">
            <a:spAutoFit/>
          </a:bodyPr>
          <a:lstStyle/>
          <a:p>
            <a:pPr algn="just"/>
            <a:r>
              <a:rPr lang="it-IT" dirty="0">
                <a:solidFill>
                  <a:schemeClr val="bg1"/>
                </a:solidFill>
                <a:latin typeface="Arial" panose="020B0604020202020204" pitchFamily="34" charset="0"/>
                <a:cs typeface="Arial" panose="020B0604020202020204" pitchFamily="34" charset="0"/>
              </a:rPr>
              <a:t>Quando visualizziamo la </a:t>
            </a:r>
            <a:r>
              <a:rPr lang="it-IT" dirty="0" err="1">
                <a:solidFill>
                  <a:schemeClr val="bg1"/>
                </a:solidFill>
                <a:latin typeface="Arial" panose="020B0604020202020204" pitchFamily="34" charset="0"/>
                <a:cs typeface="Arial" panose="020B0604020202020204" pitchFamily="34" charset="0"/>
              </a:rPr>
              <a:t>heatmap</a:t>
            </a:r>
            <a:r>
              <a:rPr lang="it-IT" dirty="0">
                <a:solidFill>
                  <a:schemeClr val="bg1"/>
                </a:solidFill>
                <a:latin typeface="Arial" panose="020B0604020202020204" pitchFamily="34" charset="0"/>
                <a:cs typeface="Arial" panose="020B0604020202020204" pitchFamily="34" charset="0"/>
              </a:rPr>
              <a:t>, vediamo una mappa geografica in cui sono evidenziate le zone a concentrazione maggiori di prodotti scansionati e venduti. Ciò consente di analizzare gli spostamenti effettuati dal prodotto.</a:t>
            </a:r>
          </a:p>
        </p:txBody>
      </p:sp>
      <p:pic>
        <p:nvPicPr>
          <p:cNvPr id="4" name="Immagine 3"/>
          <p:cNvPicPr>
            <a:picLocks noChangeAspect="1"/>
          </p:cNvPicPr>
          <p:nvPr/>
        </p:nvPicPr>
        <p:blipFill>
          <a:blip r:embed="rId4"/>
          <a:stretch>
            <a:fillRect/>
          </a:stretch>
        </p:blipFill>
        <p:spPr>
          <a:xfrm>
            <a:off x="5349486" y="2948198"/>
            <a:ext cx="747689" cy="747689"/>
          </a:xfrm>
          <a:prstGeom prst="rect">
            <a:avLst/>
          </a:prstGeom>
        </p:spPr>
      </p:pic>
      <p:sp>
        <p:nvSpPr>
          <p:cNvPr id="5" name="Segnaposto numero diapositiva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Tree>
    <p:extLst>
      <p:ext uri="{BB962C8B-B14F-4D97-AF65-F5344CB8AC3E}">
        <p14:creationId xmlns:p14="http://schemas.microsoft.com/office/powerpoint/2010/main" val="1325043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3" name="Immagine 2"/>
          <p:cNvPicPr>
            <a:picLocks noChangeAspect="1"/>
          </p:cNvPicPr>
          <p:nvPr/>
        </p:nvPicPr>
        <p:blipFill rotWithShape="1">
          <a:blip r:embed="rId3"/>
          <a:srcRect l="1" r="711"/>
          <a:stretch/>
        </p:blipFill>
        <p:spPr>
          <a:xfrm>
            <a:off x="0" y="0"/>
            <a:ext cx="9143948" cy="4134678"/>
          </a:xfrm>
          <a:prstGeom prst="rect">
            <a:avLst/>
          </a:prstGeom>
        </p:spPr>
      </p:pic>
      <p:sp>
        <p:nvSpPr>
          <p:cNvPr id="2" name="Rettangolo 1"/>
          <p:cNvSpPr/>
          <p:nvPr/>
        </p:nvSpPr>
        <p:spPr>
          <a:xfrm>
            <a:off x="1019884" y="4233362"/>
            <a:ext cx="7104180" cy="738664"/>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Quando </a:t>
            </a:r>
            <a:r>
              <a:rPr lang="it-IT" b="1" dirty="0">
                <a:solidFill>
                  <a:schemeClr val="bg1"/>
                </a:solidFill>
                <a:latin typeface="Arial" panose="020B0604020202020204" pitchFamily="34" charset="0"/>
                <a:cs typeface="Arial" panose="020B0604020202020204" pitchFamily="34" charset="0"/>
              </a:rPr>
              <a:t>zoomiamo su una delle aree evidenziate</a:t>
            </a:r>
            <a:r>
              <a:rPr lang="it-IT" dirty="0">
                <a:solidFill>
                  <a:schemeClr val="bg1"/>
                </a:solidFill>
                <a:latin typeface="Arial" panose="020B0604020202020204" pitchFamily="34" charset="0"/>
                <a:cs typeface="Arial" panose="020B0604020202020204" pitchFamily="34" charset="0"/>
              </a:rPr>
              <a:t>, otteniamo un </a:t>
            </a:r>
            <a:r>
              <a:rPr lang="it-IT" b="1" dirty="0">
                <a:solidFill>
                  <a:schemeClr val="bg1"/>
                </a:solidFill>
                <a:latin typeface="Arial" panose="020B0604020202020204" pitchFamily="34" charset="0"/>
                <a:cs typeface="Arial" panose="020B0604020202020204" pitchFamily="34" charset="0"/>
              </a:rPr>
              <a:t>maggior grado di dettaglio</a:t>
            </a:r>
            <a:r>
              <a:rPr lang="it-IT" dirty="0">
                <a:solidFill>
                  <a:schemeClr val="bg1"/>
                </a:solidFill>
                <a:latin typeface="Arial" panose="020B0604020202020204" pitchFamily="34" charset="0"/>
                <a:cs typeface="Arial" panose="020B0604020202020204" pitchFamily="34" charset="0"/>
              </a:rPr>
              <a:t> sulla </a:t>
            </a:r>
            <a:r>
              <a:rPr lang="it-IT" b="1" dirty="0">
                <a:solidFill>
                  <a:schemeClr val="bg1"/>
                </a:solidFill>
                <a:latin typeface="Arial" panose="020B0604020202020204" pitchFamily="34" charset="0"/>
                <a:cs typeface="Arial" panose="020B0604020202020204" pitchFamily="34" charset="0"/>
              </a:rPr>
              <a:t>distribuzione geografica delle scansioni effettuate</a:t>
            </a:r>
            <a:r>
              <a:rPr lang="it-IT" dirty="0">
                <a:solidFill>
                  <a:schemeClr val="bg1"/>
                </a:solidFill>
                <a:latin typeface="Arial" panose="020B0604020202020204" pitchFamily="34" charset="0"/>
                <a:cs typeface="Arial" panose="020B0604020202020204" pitchFamily="34" charset="0"/>
              </a:rPr>
              <a:t>. In questo modo, possiamo esaminare con precisione dove i prodotti sono stati individuati e venduti.</a:t>
            </a:r>
            <a:endParaRPr lang="it-IT" dirty="0">
              <a:latin typeface="Arial" panose="020B0604020202020204" pitchFamily="34" charset="0"/>
              <a:cs typeface="Arial" panose="020B0604020202020204" pitchFamily="34" charset="0"/>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Tree>
    <p:extLst>
      <p:ext uri="{BB962C8B-B14F-4D97-AF65-F5344CB8AC3E}">
        <p14:creationId xmlns:p14="http://schemas.microsoft.com/office/powerpoint/2010/main" val="3569910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2" name="Immagine 1"/>
          <p:cNvPicPr>
            <a:picLocks noChangeAspect="1"/>
          </p:cNvPicPr>
          <p:nvPr/>
        </p:nvPicPr>
        <p:blipFill rotWithShape="1">
          <a:blip r:embed="rId3"/>
          <a:srcRect r="634"/>
          <a:stretch/>
        </p:blipFill>
        <p:spPr>
          <a:xfrm>
            <a:off x="-1" y="-23855"/>
            <a:ext cx="9144001" cy="4131465"/>
          </a:xfrm>
          <a:prstGeom prst="rect">
            <a:avLst/>
          </a:prstGeom>
        </p:spPr>
      </p:pic>
      <p:sp>
        <p:nvSpPr>
          <p:cNvPr id="3" name="Rettangolo 2"/>
          <p:cNvSpPr/>
          <p:nvPr/>
        </p:nvSpPr>
        <p:spPr>
          <a:xfrm>
            <a:off x="1970409" y="4295006"/>
            <a:ext cx="5203179" cy="523220"/>
          </a:xfrm>
          <a:prstGeom prst="rect">
            <a:avLst/>
          </a:prstGeom>
        </p:spPr>
        <p:txBody>
          <a:bodyPr wrap="square">
            <a:spAutoFit/>
          </a:bodyPr>
          <a:lstStyle/>
          <a:p>
            <a:pPr lvl="0" algn="just"/>
            <a:r>
              <a:rPr lang="it-IT" dirty="0">
                <a:solidFill>
                  <a:schemeClr val="bg1"/>
                </a:solidFill>
                <a:latin typeface="Arial" panose="020B0604020202020204" pitchFamily="34" charset="0"/>
                <a:cs typeface="Arial" panose="020B0604020202020204" pitchFamily="34" charset="0"/>
              </a:rPr>
              <a:t>Zoomando ulteriormente è possibile ottenere delle informazioni puntuali e specifiche circa i prodotti scansionati e venduti.</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16</a:t>
            </a:fld>
            <a:endParaRPr lang="it-IT"/>
          </a:p>
        </p:txBody>
      </p:sp>
    </p:spTree>
    <p:extLst>
      <p:ext uri="{BB962C8B-B14F-4D97-AF65-F5344CB8AC3E}">
        <p14:creationId xmlns:p14="http://schemas.microsoft.com/office/powerpoint/2010/main" val="394347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2" name="Immagine 1"/>
          <p:cNvPicPr>
            <a:picLocks noChangeAspect="1"/>
          </p:cNvPicPr>
          <p:nvPr/>
        </p:nvPicPr>
        <p:blipFill rotWithShape="1">
          <a:blip r:embed="rId3"/>
          <a:srcRect t="1263" r="702" b="-1"/>
          <a:stretch/>
        </p:blipFill>
        <p:spPr>
          <a:xfrm>
            <a:off x="0" y="0"/>
            <a:ext cx="9144000" cy="4082066"/>
          </a:xfrm>
          <a:prstGeom prst="rect">
            <a:avLst/>
          </a:prstGeom>
        </p:spPr>
      </p:pic>
      <p:sp>
        <p:nvSpPr>
          <p:cNvPr id="3" name="Rettangolo 2"/>
          <p:cNvSpPr/>
          <p:nvPr/>
        </p:nvSpPr>
        <p:spPr>
          <a:xfrm>
            <a:off x="405516" y="4082066"/>
            <a:ext cx="8332967" cy="954107"/>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In questa sezione è possibile ottenere un report di segnalazioni effettuate sia dai consumatori finali che automaticamente da un algoritmo di machine </a:t>
            </a:r>
            <a:r>
              <a:rPr lang="it-IT" dirty="0" err="1">
                <a:solidFill>
                  <a:schemeClr val="bg1"/>
                </a:solidFill>
                <a:latin typeface="Arial" panose="020B0604020202020204" pitchFamily="34" charset="0"/>
                <a:cs typeface="Arial" panose="020B0604020202020204" pitchFamily="34" charset="0"/>
              </a:rPr>
              <a:t>learning</a:t>
            </a:r>
            <a:r>
              <a:rPr lang="it-IT" dirty="0">
                <a:solidFill>
                  <a:schemeClr val="bg1"/>
                </a:solidFill>
                <a:latin typeface="Arial" panose="020B0604020202020204" pitchFamily="34" charset="0"/>
                <a:cs typeface="Arial" panose="020B0604020202020204" pitchFamily="34" charset="0"/>
              </a:rPr>
              <a:t>. Questo algoritmo riceve in input l’area geografica, il numero di lotto e altri metadati definiti durante la produzione dell’articolo. Sulla base di queste informazioni, è in grado di rilevare e segnalare potenziali attività anomale (e.g. mercato grigio).</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Tree>
    <p:extLst>
      <p:ext uri="{BB962C8B-B14F-4D97-AF65-F5344CB8AC3E}">
        <p14:creationId xmlns:p14="http://schemas.microsoft.com/office/powerpoint/2010/main" val="2979219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sp>
        <p:nvSpPr>
          <p:cNvPr id="5" name="Google Shape;94;p14">
            <a:extLst>
              <a:ext uri="{FF2B5EF4-FFF2-40B4-BE49-F238E27FC236}">
                <a16:creationId xmlns:a16="http://schemas.microsoft.com/office/drawing/2014/main" id="{18D8A0AD-A004-4EE0-A683-1758020E742F}"/>
              </a:ext>
            </a:extLst>
          </p:cNvPr>
          <p:cNvSpPr txBox="1"/>
          <p:nvPr/>
        </p:nvSpPr>
        <p:spPr>
          <a:xfrm>
            <a:off x="149095" y="87464"/>
            <a:ext cx="8851781" cy="5914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solidFill>
                  <a:schemeClr val="bg1"/>
                </a:solidFill>
                <a:latin typeface="Montserrat"/>
                <a:ea typeface="Montserrat"/>
                <a:cs typeface="Montserrat"/>
                <a:sym typeface="Montserrat"/>
              </a:rPr>
              <a:t>Opzione 1: QR Code</a:t>
            </a:r>
            <a:endParaRPr lang="it-IT" sz="4100" b="1" dirty="0">
              <a:solidFill>
                <a:schemeClr val="bg1"/>
              </a:solidFill>
              <a:latin typeface="Montserrat"/>
              <a:ea typeface="Montserrat"/>
              <a:cs typeface="Montserrat"/>
              <a:sym typeface="Montserrat"/>
            </a:endParaRPr>
          </a:p>
        </p:txBody>
      </p:sp>
      <p:sp>
        <p:nvSpPr>
          <p:cNvPr id="6" name="CasellaDiTesto 5">
            <a:extLst>
              <a:ext uri="{FF2B5EF4-FFF2-40B4-BE49-F238E27FC236}">
                <a16:creationId xmlns:a16="http://schemas.microsoft.com/office/drawing/2014/main" id="{01AB3A39-7413-483F-8B7A-3627DD60C7B6}"/>
              </a:ext>
            </a:extLst>
          </p:cNvPr>
          <p:cNvSpPr txBox="1"/>
          <p:nvPr/>
        </p:nvSpPr>
        <p:spPr>
          <a:xfrm>
            <a:off x="347655" y="589361"/>
            <a:ext cx="5120881" cy="954107"/>
          </a:xfrm>
          <a:prstGeom prst="rect">
            <a:avLst/>
          </a:prstGeom>
          <a:noFill/>
        </p:spPr>
        <p:txBody>
          <a:bodyPr wrap="square">
            <a:spAutoFit/>
          </a:bodyPr>
          <a:lstStyle/>
          <a:p>
            <a:pPr algn="just">
              <a:buClr>
                <a:schemeClr val="bg1"/>
              </a:buClr>
            </a:pPr>
            <a:r>
              <a:rPr lang="it-IT" dirty="0">
                <a:solidFill>
                  <a:schemeClr val="bg1"/>
                </a:solidFill>
              </a:rPr>
              <a:t>Il QR Code è stampato su supporto speciale, fornito da IPZS alle aziende produttrici, che comprende sistemi di sicurezza fisici atti a rendere il processo di fotocopia del sigillo un’operazione impraticabile.</a:t>
            </a:r>
          </a:p>
        </p:txBody>
      </p:sp>
      <p:pic>
        <p:nvPicPr>
          <p:cNvPr id="8" name="Immagine 7">
            <a:extLst>
              <a:ext uri="{FF2B5EF4-FFF2-40B4-BE49-F238E27FC236}">
                <a16:creationId xmlns:a16="http://schemas.microsoft.com/office/drawing/2014/main" id="{F74F4BBF-97CE-4A77-8C67-575BFE2108A9}"/>
              </a:ext>
            </a:extLst>
          </p:cNvPr>
          <p:cNvPicPr>
            <a:picLocks noChangeAspect="1"/>
          </p:cNvPicPr>
          <p:nvPr/>
        </p:nvPicPr>
        <p:blipFill>
          <a:blip r:embed="rId3"/>
          <a:stretch>
            <a:fillRect/>
          </a:stretch>
        </p:blipFill>
        <p:spPr>
          <a:xfrm rot="425647">
            <a:off x="8255300" y="-12419941"/>
            <a:ext cx="1348028" cy="17770350"/>
          </a:xfrm>
          <a:prstGeom prst="rect">
            <a:avLst/>
          </a:prstGeom>
        </p:spPr>
      </p:pic>
      <p:pic>
        <p:nvPicPr>
          <p:cNvPr id="10" name="Immagine 9">
            <a:extLst>
              <a:ext uri="{FF2B5EF4-FFF2-40B4-BE49-F238E27FC236}">
                <a16:creationId xmlns:a16="http://schemas.microsoft.com/office/drawing/2014/main" id="{A6A5B6C1-61A1-4DB7-A6B1-5D68B24885C4}"/>
              </a:ext>
            </a:extLst>
          </p:cNvPr>
          <p:cNvPicPr>
            <a:picLocks noChangeAspect="1"/>
          </p:cNvPicPr>
          <p:nvPr/>
        </p:nvPicPr>
        <p:blipFill>
          <a:blip r:embed="rId4"/>
          <a:stretch>
            <a:fillRect/>
          </a:stretch>
        </p:blipFill>
        <p:spPr>
          <a:xfrm rot="434918">
            <a:off x="7482323" y="1757625"/>
            <a:ext cx="1346557" cy="1769930"/>
          </a:xfrm>
          <a:prstGeom prst="rect">
            <a:avLst/>
          </a:prstGeom>
        </p:spPr>
      </p:pic>
      <p:sp>
        <p:nvSpPr>
          <p:cNvPr id="11" name="CasellaDiTesto 10">
            <a:extLst>
              <a:ext uri="{FF2B5EF4-FFF2-40B4-BE49-F238E27FC236}">
                <a16:creationId xmlns:a16="http://schemas.microsoft.com/office/drawing/2014/main" id="{D8A6B550-F7A5-4CE3-B067-765242E76C05}"/>
              </a:ext>
            </a:extLst>
          </p:cNvPr>
          <p:cNvSpPr txBox="1"/>
          <p:nvPr/>
        </p:nvSpPr>
        <p:spPr>
          <a:xfrm>
            <a:off x="546213" y="1479123"/>
            <a:ext cx="5120883" cy="738664"/>
          </a:xfrm>
          <a:prstGeom prst="rect">
            <a:avLst/>
          </a:prstGeom>
          <a:noFill/>
        </p:spPr>
        <p:txBody>
          <a:bodyPr wrap="square">
            <a:spAutoFit/>
          </a:bodyPr>
          <a:lstStyle/>
          <a:p>
            <a:pPr algn="just">
              <a:buClr>
                <a:schemeClr val="bg1"/>
              </a:buClr>
            </a:pPr>
            <a:r>
              <a:rPr lang="it-IT" dirty="0">
                <a:solidFill>
                  <a:schemeClr val="bg1"/>
                </a:solidFill>
              </a:rPr>
              <a:t>Tali sistemi comprendono:</a:t>
            </a:r>
          </a:p>
          <a:p>
            <a:pPr marL="285750" indent="-285750" algn="just">
              <a:buClr>
                <a:schemeClr val="bg1"/>
              </a:buClr>
              <a:buFont typeface="Arial" panose="020B0604020202020204" pitchFamily="34" charset="0"/>
              <a:buChar char="•"/>
            </a:pPr>
            <a:r>
              <a:rPr lang="it-IT" b="1" dirty="0" err="1">
                <a:solidFill>
                  <a:schemeClr val="bg1"/>
                </a:solidFill>
              </a:rPr>
              <a:t>Microtesti</a:t>
            </a:r>
            <a:r>
              <a:rPr lang="it-IT" dirty="0">
                <a:solidFill>
                  <a:schemeClr val="bg1"/>
                </a:solidFill>
              </a:rPr>
              <a:t> (nell’intestazione e nel </a:t>
            </a:r>
            <a:r>
              <a:rPr lang="it-IT" dirty="0" err="1">
                <a:solidFill>
                  <a:schemeClr val="bg1"/>
                </a:solidFill>
              </a:rPr>
              <a:t>footer</a:t>
            </a:r>
            <a:r>
              <a:rPr lang="it-IT" dirty="0">
                <a:solidFill>
                  <a:schemeClr val="bg1"/>
                </a:solidFill>
              </a:rPr>
              <a:t>)</a:t>
            </a:r>
          </a:p>
          <a:p>
            <a:pPr marL="285750" indent="-285750" algn="just">
              <a:buClr>
                <a:schemeClr val="bg1"/>
              </a:buClr>
              <a:buFont typeface="Arial" panose="020B0604020202020204" pitchFamily="34" charset="0"/>
              <a:buChar char="•"/>
            </a:pPr>
            <a:r>
              <a:rPr lang="it-IT" b="1" dirty="0" err="1">
                <a:solidFill>
                  <a:schemeClr val="bg1"/>
                </a:solidFill>
              </a:rPr>
              <a:t>Guilloche</a:t>
            </a:r>
            <a:r>
              <a:rPr lang="it-IT" dirty="0">
                <a:solidFill>
                  <a:schemeClr val="bg1"/>
                </a:solidFill>
              </a:rPr>
              <a:t> (nell’area di stampa del QR Code)</a:t>
            </a:r>
          </a:p>
        </p:txBody>
      </p:sp>
      <p:pic>
        <p:nvPicPr>
          <p:cNvPr id="13" name="Immagine 12">
            <a:extLst>
              <a:ext uri="{FF2B5EF4-FFF2-40B4-BE49-F238E27FC236}">
                <a16:creationId xmlns:a16="http://schemas.microsoft.com/office/drawing/2014/main" id="{EEE79F6C-F288-475A-939D-0A18D9CAB8F4}"/>
              </a:ext>
            </a:extLst>
          </p:cNvPr>
          <p:cNvPicPr>
            <a:picLocks noChangeAspect="1"/>
          </p:cNvPicPr>
          <p:nvPr/>
        </p:nvPicPr>
        <p:blipFill>
          <a:blip r:embed="rId5"/>
          <a:stretch>
            <a:fillRect/>
          </a:stretch>
        </p:blipFill>
        <p:spPr>
          <a:xfrm>
            <a:off x="6277976" y="1126070"/>
            <a:ext cx="2347536" cy="3065124"/>
          </a:xfrm>
          <a:prstGeom prst="rect">
            <a:avLst/>
          </a:prstGeom>
        </p:spPr>
      </p:pic>
      <p:sp>
        <p:nvSpPr>
          <p:cNvPr id="14" name="CasellaDiTesto 13">
            <a:extLst>
              <a:ext uri="{FF2B5EF4-FFF2-40B4-BE49-F238E27FC236}">
                <a16:creationId xmlns:a16="http://schemas.microsoft.com/office/drawing/2014/main" id="{2AE46E59-712D-4E46-BA63-C584F6AAD25F}"/>
              </a:ext>
            </a:extLst>
          </p:cNvPr>
          <p:cNvSpPr txBox="1"/>
          <p:nvPr/>
        </p:nvSpPr>
        <p:spPr>
          <a:xfrm>
            <a:off x="347655" y="2185762"/>
            <a:ext cx="5120886" cy="1169551"/>
          </a:xfrm>
          <a:prstGeom prst="rect">
            <a:avLst/>
          </a:prstGeom>
          <a:noFill/>
        </p:spPr>
        <p:txBody>
          <a:bodyPr wrap="square">
            <a:spAutoFit/>
          </a:bodyPr>
          <a:lstStyle/>
          <a:p>
            <a:pPr algn="just">
              <a:buClr>
                <a:schemeClr val="bg1"/>
              </a:buClr>
            </a:pPr>
            <a:r>
              <a:rPr lang="it-IT" dirty="0">
                <a:solidFill>
                  <a:schemeClr val="bg1"/>
                </a:solidFill>
              </a:rPr>
              <a:t>Il QR Code è a sua volta generato mediante un algoritmo proprietario volto a produrre codici facilmente riconoscibili ma difficilmente replicabili (</a:t>
            </a:r>
            <a:r>
              <a:rPr lang="it-IT" b="1" dirty="0" err="1">
                <a:solidFill>
                  <a:schemeClr val="bg1"/>
                </a:solidFill>
              </a:rPr>
              <a:t>SeQR</a:t>
            </a:r>
            <a:r>
              <a:rPr lang="it-IT" b="1" dirty="0">
                <a:solidFill>
                  <a:schemeClr val="bg1"/>
                </a:solidFill>
              </a:rPr>
              <a:t> Code</a:t>
            </a:r>
            <a:r>
              <a:rPr lang="it-IT" dirty="0">
                <a:solidFill>
                  <a:schemeClr val="bg1"/>
                </a:solidFill>
              </a:rPr>
              <a:t>). A parità di dimensione di stampa e densità di informazione, infatti, il QR Code di </a:t>
            </a:r>
            <a:r>
              <a:rPr lang="it-IT" dirty="0" err="1">
                <a:solidFill>
                  <a:schemeClr val="bg1"/>
                </a:solidFill>
              </a:rPr>
              <a:t>Checkmate</a:t>
            </a:r>
            <a:r>
              <a:rPr lang="it-IT" dirty="0">
                <a:solidFill>
                  <a:schemeClr val="bg1"/>
                </a:solidFill>
              </a:rPr>
              <a:t> richiede una risoluzione di stampa maggiore.</a:t>
            </a:r>
          </a:p>
        </p:txBody>
      </p:sp>
      <p:sp>
        <p:nvSpPr>
          <p:cNvPr id="15" name="CasellaDiTesto 14">
            <a:extLst>
              <a:ext uri="{FF2B5EF4-FFF2-40B4-BE49-F238E27FC236}">
                <a16:creationId xmlns:a16="http://schemas.microsoft.com/office/drawing/2014/main" id="{55AC49F6-F26C-4F6E-8224-17557B2848B3}"/>
              </a:ext>
            </a:extLst>
          </p:cNvPr>
          <p:cNvSpPr txBox="1"/>
          <p:nvPr/>
        </p:nvSpPr>
        <p:spPr>
          <a:xfrm>
            <a:off x="347651" y="3381341"/>
            <a:ext cx="5120885" cy="1600438"/>
          </a:xfrm>
          <a:prstGeom prst="rect">
            <a:avLst/>
          </a:prstGeom>
          <a:noFill/>
        </p:spPr>
        <p:txBody>
          <a:bodyPr wrap="square">
            <a:spAutoFit/>
          </a:bodyPr>
          <a:lstStyle/>
          <a:p>
            <a:pPr algn="just">
              <a:buClr>
                <a:schemeClr val="bg1"/>
              </a:buClr>
            </a:pPr>
            <a:r>
              <a:rPr lang="it-IT" dirty="0">
                <a:solidFill>
                  <a:schemeClr val="bg1"/>
                </a:solidFill>
              </a:rPr>
              <a:t>Il QR code punta ad una pagina web che mostra le informazioni per il prodotto associato ricavate da blockchain.</a:t>
            </a:r>
          </a:p>
          <a:p>
            <a:pPr algn="just">
              <a:buClr>
                <a:schemeClr val="bg1"/>
              </a:buClr>
            </a:pPr>
            <a:r>
              <a:rPr lang="it-IT" dirty="0">
                <a:solidFill>
                  <a:schemeClr val="bg1"/>
                </a:solidFill>
              </a:rPr>
              <a:t>Al momento della scansione la pagina web richiede la condivisione della posizione, tale informazione sarà utilizzata dall’algoritmo di Machine Learning per determinare se il sigillo è stato scansionato in luoghi differenti e consente di rilevare autonomamente fenomeni di contraffazione o </a:t>
            </a:r>
            <a:r>
              <a:rPr lang="it-IT" dirty="0" err="1">
                <a:solidFill>
                  <a:schemeClr val="bg1"/>
                </a:solidFill>
              </a:rPr>
              <a:t>gray</a:t>
            </a:r>
            <a:r>
              <a:rPr lang="it-IT" dirty="0">
                <a:solidFill>
                  <a:schemeClr val="bg1"/>
                </a:solidFill>
              </a:rPr>
              <a:t> market.</a:t>
            </a: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Tree>
    <p:extLst>
      <p:ext uri="{BB962C8B-B14F-4D97-AF65-F5344CB8AC3E}">
        <p14:creationId xmlns:p14="http://schemas.microsoft.com/office/powerpoint/2010/main" val="1828884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nodeType="withEffect">
                                  <p:stCondLst>
                                    <p:cond delay="0"/>
                                  </p:stCondLst>
                                  <p:childTnLst>
                                    <p:animMotion origin="layout" path="M 1.11111E-6 -4.32099E-6 L -0.04861 0.68735 " pathEditMode="relative" rAng="0" ptsTypes="AA">
                                      <p:cBhvr>
                                        <p:cTn id="9" dur="10000" fill="hold"/>
                                        <p:tgtEl>
                                          <p:spTgt spid="8"/>
                                        </p:tgtEl>
                                        <p:attrNameLst>
                                          <p:attrName>ppt_x</p:attrName>
                                          <p:attrName>ppt_y</p:attrName>
                                        </p:attrNameLst>
                                      </p:cBhvr>
                                      <p:rCtr x="-2431" y="34383"/>
                                    </p:animMotion>
                                  </p:childTnLst>
                                </p:cTn>
                              </p:par>
                            </p:childTnLst>
                          </p:cTn>
                        </p:par>
                        <p:par>
                          <p:cTn id="10" fill="hold">
                            <p:stCondLst>
                              <p:cond delay="10000"/>
                            </p:stCondLst>
                            <p:childTnLst>
                              <p:par>
                                <p:cTn id="11" presetID="10" presetClass="exit" presetSubtype="0" fill="hold" nodeType="after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8" presetClass="emph" presetSubtype="0" fill="hold" nodeType="withEffect">
                                  <p:stCondLst>
                                    <p:cond delay="0"/>
                                  </p:stCondLst>
                                  <p:childTnLst>
                                    <p:animRot by="-420000">
                                      <p:cBhvr>
                                        <p:cTn id="18" dur="1000" fill="hold"/>
                                        <p:tgtEl>
                                          <p:spTgt spid="10"/>
                                        </p:tgtEl>
                                        <p:attrNameLst>
                                          <p:attrName>r</p:attrName>
                                        </p:attrNameLst>
                                      </p:cBhvr>
                                    </p:animRot>
                                  </p:childTnLst>
                                </p:cTn>
                              </p:par>
                              <p:par>
                                <p:cTn id="19" presetID="6" presetClass="emph" presetSubtype="0" fill="hold" nodeType="withEffect">
                                  <p:stCondLst>
                                    <p:cond delay="0"/>
                                  </p:stCondLst>
                                  <p:childTnLst>
                                    <p:animScale>
                                      <p:cBhvr>
                                        <p:cTn id="20" dur="2000" fill="hold"/>
                                        <p:tgtEl>
                                          <p:spTgt spid="10"/>
                                        </p:tgtEl>
                                      </p:cBhvr>
                                      <p:by x="175000" y="175000"/>
                                    </p:animScale>
                                  </p:childTnLst>
                                </p:cTn>
                              </p:par>
                              <p:par>
                                <p:cTn id="21" presetID="42" presetClass="path" presetSubtype="0" accel="50000" decel="50000" fill="hold" nodeType="withEffect">
                                  <p:stCondLst>
                                    <p:cond delay="0"/>
                                  </p:stCondLst>
                                  <p:childTnLst>
                                    <p:animMotion origin="layout" path="M -2.77778E-7 -2.46914E-7 L -0.07604 0.0034 " pathEditMode="relative" rAng="0" ptsTypes="AA">
                                      <p:cBhvr>
                                        <p:cTn id="22" dur="2000" fill="hold"/>
                                        <p:tgtEl>
                                          <p:spTgt spid="10"/>
                                        </p:tgtEl>
                                        <p:attrNameLst>
                                          <p:attrName>ppt_x</p:attrName>
                                          <p:attrName>ppt_y</p:attrName>
                                        </p:attrNameLst>
                                      </p:cBhvr>
                                      <p:rCtr x="-3802" y="154"/>
                                    </p:animMotion>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60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150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131313"/>
        </a:solidFill>
        <a:effectLst/>
      </p:bgPr>
    </p:bg>
    <p:spTree>
      <p:nvGrpSpPr>
        <p:cNvPr id="1" name="Shape 93"/>
        <p:cNvGrpSpPr/>
        <p:nvPr/>
      </p:nvGrpSpPr>
      <p:grpSpPr>
        <a:xfrm>
          <a:off x="0" y="0"/>
          <a:ext cx="0" cy="0"/>
          <a:chOff x="0" y="0"/>
          <a:chExt cx="0" cy="0"/>
        </a:xfrm>
      </p:grpSpPr>
      <p:pic>
        <p:nvPicPr>
          <p:cNvPr id="4" name="smart materi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3999" cy="5143499"/>
          </a:xfrm>
          <a:prstGeom prst="rect">
            <a:avLst/>
          </a:prstGeom>
        </p:spPr>
      </p:pic>
      <p:pic>
        <p:nvPicPr>
          <p:cNvPr id="3" name="Immagine 2">
            <a:extLst>
              <a:ext uri="{FF2B5EF4-FFF2-40B4-BE49-F238E27FC236}">
                <a16:creationId xmlns:a16="http://schemas.microsoft.com/office/drawing/2014/main" id="{5DFF1E20-C49A-41C9-A5E5-C2BDC1949C92}"/>
              </a:ext>
            </a:extLst>
          </p:cNvPr>
          <p:cNvPicPr>
            <a:picLocks noChangeAspect="1"/>
          </p:cNvPicPr>
          <p:nvPr/>
        </p:nvPicPr>
        <p:blipFill>
          <a:blip r:embed="rId6"/>
          <a:stretch>
            <a:fillRect/>
          </a:stretch>
        </p:blipFill>
        <p:spPr>
          <a:xfrm rot="17836902">
            <a:off x="170841" y="2173899"/>
            <a:ext cx="6482296" cy="2068108"/>
          </a:xfrm>
          <a:prstGeom prst="rect">
            <a:avLst/>
          </a:prstGeom>
          <a:scene3d>
            <a:camera prst="isometricLeftDown"/>
            <a:lightRig rig="threePt" dir="t"/>
          </a:scene3d>
        </p:spPr>
      </p:pic>
      <p:sp>
        <p:nvSpPr>
          <p:cNvPr id="7" name="Rettangolo 6"/>
          <p:cNvSpPr/>
          <p:nvPr/>
        </p:nvSpPr>
        <p:spPr>
          <a:xfrm>
            <a:off x="160344" y="657793"/>
            <a:ext cx="2853200" cy="2462213"/>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Lo </a:t>
            </a:r>
            <a:r>
              <a:rPr lang="it-IT" dirty="0" err="1">
                <a:solidFill>
                  <a:schemeClr val="bg1"/>
                </a:solidFill>
                <a:latin typeface="Arial" panose="020B0604020202020204" pitchFamily="34" charset="0"/>
                <a:cs typeface="Arial" panose="020B0604020202020204" pitchFamily="34" charset="0"/>
              </a:rPr>
              <a:t>smart</a:t>
            </a:r>
            <a:r>
              <a:rPr lang="it-IT" dirty="0">
                <a:solidFill>
                  <a:schemeClr val="bg1"/>
                </a:solidFill>
                <a:latin typeface="Arial" panose="020B0604020202020204" pitchFamily="34" charset="0"/>
                <a:cs typeface="Arial" panose="020B0604020202020204" pitchFamily="34" charset="0"/>
              </a:rPr>
              <a:t> packaging consiste in un </a:t>
            </a:r>
            <a:r>
              <a:rPr lang="it-IT" dirty="0" err="1">
                <a:solidFill>
                  <a:schemeClr val="bg1"/>
                </a:solidFill>
                <a:latin typeface="Arial" panose="020B0604020202020204" pitchFamily="34" charset="0"/>
                <a:cs typeface="Arial" panose="020B0604020202020204" pitchFamily="34" charset="0"/>
              </a:rPr>
              <a:t>tag</a:t>
            </a:r>
            <a:r>
              <a:rPr lang="it-IT" dirty="0">
                <a:solidFill>
                  <a:schemeClr val="bg1"/>
                </a:solidFill>
                <a:latin typeface="Arial" panose="020B0604020202020204" pitchFamily="34" charset="0"/>
                <a:cs typeface="Arial" panose="020B0604020202020204" pitchFamily="34" charset="0"/>
              </a:rPr>
              <a:t> RFID che comunica secondo lo standard </a:t>
            </a:r>
            <a:r>
              <a:rPr lang="it-IT" b="1" dirty="0">
                <a:solidFill>
                  <a:schemeClr val="bg1"/>
                </a:solidFill>
                <a:latin typeface="Arial" panose="020B0604020202020204" pitchFamily="34" charset="0"/>
                <a:cs typeface="Arial" panose="020B0604020202020204" pitchFamily="34" charset="0"/>
              </a:rPr>
              <a:t>ISO 15693 (NDEF), </a:t>
            </a:r>
            <a:r>
              <a:rPr lang="it-IT" dirty="0">
                <a:solidFill>
                  <a:schemeClr val="bg1"/>
                </a:solidFill>
                <a:latin typeface="Arial" panose="020B0604020202020204" pitchFamily="34" charset="0"/>
                <a:cs typeface="Arial" panose="020B0604020202020204" pitchFamily="34" charset="0"/>
              </a:rPr>
              <a:t>a differenza di altri </a:t>
            </a:r>
            <a:r>
              <a:rPr lang="it-IT" dirty="0" err="1">
                <a:solidFill>
                  <a:schemeClr val="bg1"/>
                </a:solidFill>
                <a:latin typeface="Arial" panose="020B0604020202020204" pitchFamily="34" charset="0"/>
                <a:cs typeface="Arial" panose="020B0604020202020204" pitchFamily="34" charset="0"/>
              </a:rPr>
              <a:t>smart</a:t>
            </a:r>
            <a:r>
              <a:rPr lang="it-IT" dirty="0">
                <a:solidFill>
                  <a:schemeClr val="bg1"/>
                </a:solidFill>
                <a:latin typeface="Arial" panose="020B0604020202020204" pitchFamily="34" charset="0"/>
                <a:cs typeface="Arial" panose="020B0604020202020204" pitchFamily="34" charset="0"/>
              </a:rPr>
              <a:t> packaging tale soluzione può essere sempre scansionata anche quando il sigillo viene invalidato (package aperto) e la scansione restituisce un link differente sulla base dello stato del package.</a:t>
            </a:r>
          </a:p>
        </p:txBody>
      </p:sp>
      <p:sp>
        <p:nvSpPr>
          <p:cNvPr id="8" name="Rettangolo 7"/>
          <p:cNvSpPr/>
          <p:nvPr/>
        </p:nvSpPr>
        <p:spPr>
          <a:xfrm>
            <a:off x="6130456" y="678904"/>
            <a:ext cx="2853200" cy="1600438"/>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Il link che viene restituito contiene l’identificativo univoco del prodotto su blockchain, lo stato che può essere aperto/chiuso, un codice OTP (</a:t>
            </a:r>
            <a:r>
              <a:rPr lang="it-IT" dirty="0" err="1">
                <a:solidFill>
                  <a:schemeClr val="bg1"/>
                </a:solidFill>
                <a:latin typeface="Arial" panose="020B0604020202020204" pitchFamily="34" charset="0"/>
                <a:cs typeface="Arial" panose="020B0604020202020204" pitchFamily="34" charset="0"/>
              </a:rPr>
              <a:t>rolling</a:t>
            </a:r>
            <a:r>
              <a:rPr lang="it-IT" dirty="0">
                <a:solidFill>
                  <a:schemeClr val="bg1"/>
                </a:solidFill>
                <a:latin typeface="Arial" panose="020B0604020202020204" pitchFamily="34" charset="0"/>
                <a:cs typeface="Arial" panose="020B0604020202020204" pitchFamily="34" charset="0"/>
              </a:rPr>
              <a:t> code) ed una firma HMAC per impedire la manipolazione del link generato.</a:t>
            </a:r>
          </a:p>
        </p:txBody>
      </p:sp>
      <p:sp>
        <p:nvSpPr>
          <p:cNvPr id="10" name="Rettangolo 9"/>
          <p:cNvSpPr/>
          <p:nvPr/>
        </p:nvSpPr>
        <p:spPr>
          <a:xfrm>
            <a:off x="160344" y="2648668"/>
            <a:ext cx="2555143" cy="261610"/>
          </a:xfrm>
          <a:prstGeom prst="rect">
            <a:avLst/>
          </a:prstGeom>
        </p:spPr>
        <p:txBody>
          <a:bodyPr wrap="square">
            <a:spAutoFit/>
          </a:bodyPr>
          <a:lstStyle/>
          <a:p>
            <a:pPr algn="just"/>
            <a:endParaRPr lang="it-IT" sz="1100" dirty="0">
              <a:solidFill>
                <a:schemeClr val="bg1"/>
              </a:solidFill>
            </a:endParaRPr>
          </a:p>
        </p:txBody>
      </p:sp>
      <p:sp>
        <p:nvSpPr>
          <p:cNvPr id="11" name="Rettangolo 10"/>
          <p:cNvSpPr/>
          <p:nvPr/>
        </p:nvSpPr>
        <p:spPr>
          <a:xfrm>
            <a:off x="4593538" y="3030041"/>
            <a:ext cx="3753569" cy="1384995"/>
          </a:xfrm>
          <a:prstGeom prst="rect">
            <a:avLst/>
          </a:prstGeom>
        </p:spPr>
        <p:txBody>
          <a:bodyPr wrap="square">
            <a:spAutoFit/>
          </a:bodyPr>
          <a:lstStyle/>
          <a:p>
            <a:pPr algn="just"/>
            <a:r>
              <a:rPr lang="it-IT" dirty="0">
                <a:solidFill>
                  <a:schemeClr val="bg1"/>
                </a:solidFill>
                <a:latin typeface="Arial" panose="020B0604020202020204" pitchFamily="34" charset="0"/>
                <a:cs typeface="Arial" panose="020B0604020202020204" pitchFamily="34" charset="0"/>
              </a:rPr>
              <a:t>Lo stato del package viene determinato sulla base delle variazioni dei parametri circuitali quali resistenza, capacità ed induttanza del sigillo elettronico. Sarà questa parte e non l’antenna dell’RFID infatti ad essere danneggiata in caso di apertura del package.</a:t>
            </a:r>
          </a:p>
        </p:txBody>
      </p:sp>
      <p:sp>
        <p:nvSpPr>
          <p:cNvPr id="9" name="Google Shape;94;p14">
            <a:extLst>
              <a:ext uri="{FF2B5EF4-FFF2-40B4-BE49-F238E27FC236}">
                <a16:creationId xmlns:a16="http://schemas.microsoft.com/office/drawing/2014/main" id="{E968FD13-E606-418F-854E-9B757E52E75C}"/>
              </a:ext>
            </a:extLst>
          </p:cNvPr>
          <p:cNvSpPr txBox="1"/>
          <p:nvPr/>
        </p:nvSpPr>
        <p:spPr>
          <a:xfrm>
            <a:off x="149095" y="87464"/>
            <a:ext cx="8851781" cy="5914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solidFill>
                  <a:schemeClr val="bg1"/>
                </a:solidFill>
                <a:latin typeface="Montserrat"/>
                <a:ea typeface="Montserrat"/>
                <a:cs typeface="Montserrat"/>
                <a:sym typeface="Montserrat"/>
              </a:rPr>
              <a:t>Opzione 2: Smart Packaging</a:t>
            </a:r>
            <a:endParaRPr lang="it-IT" sz="4100" b="1" dirty="0">
              <a:solidFill>
                <a:schemeClr val="bg1"/>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Tree>
    <p:extLst>
      <p:ext uri="{BB962C8B-B14F-4D97-AF65-F5344CB8AC3E}">
        <p14:creationId xmlns:p14="http://schemas.microsoft.com/office/powerpoint/2010/main" val="3200617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
                                        </p:tgtEl>
                                      </p:cBhvr>
                                    </p:cmd>
                                  </p:childTnLst>
                                </p:cTn>
                              </p:par>
                              <p:par>
                                <p:cTn id="7" presetID="10"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8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entr" presetSubtype="0" fill="hold" nodeType="withEffect">
                                  <p:stCondLst>
                                    <p:cond delay="9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0"/>
                                        <p:tgtEl>
                                          <p:spTgt spid="3"/>
                                        </p:tgtEl>
                                      </p:cBhvr>
                                    </p:animEffect>
                                    <p:anim calcmode="lin" valueType="num">
                                      <p:cBhvr>
                                        <p:cTn id="16" dur="4000" fill="hold"/>
                                        <p:tgtEl>
                                          <p:spTgt spid="3"/>
                                        </p:tgtEl>
                                        <p:attrNameLst>
                                          <p:attrName>ppt_x</p:attrName>
                                        </p:attrNameLst>
                                      </p:cBhvr>
                                      <p:tavLst>
                                        <p:tav tm="0">
                                          <p:val>
                                            <p:strVal val="#ppt_x"/>
                                          </p:val>
                                        </p:tav>
                                        <p:tav tm="100000">
                                          <p:val>
                                            <p:strVal val="#ppt_x"/>
                                          </p:val>
                                        </p:tav>
                                      </p:tavLst>
                                    </p:anim>
                                    <p:anim calcmode="lin" valueType="num">
                                      <p:cBhvr>
                                        <p:cTn id="17" dur="4000" fill="hold"/>
                                        <p:tgtEl>
                                          <p:spTgt spid="3"/>
                                        </p:tgtEl>
                                        <p:attrNameLst>
                                          <p:attrName>ppt_y</p:attrName>
                                        </p:attrNameLst>
                                      </p:cBhvr>
                                      <p:tavLst>
                                        <p:tav tm="0">
                                          <p:val>
                                            <p:strVal val="#ppt_y+.1"/>
                                          </p:val>
                                        </p:tav>
                                        <p:tav tm="100000">
                                          <p:val>
                                            <p:strVal val="#ppt_y"/>
                                          </p:val>
                                        </p:tav>
                                      </p:tavLst>
                                    </p:anim>
                                  </p:childTnLst>
                                </p:cTn>
                              </p:par>
                              <p:par>
                                <p:cTn id="18" presetID="10" presetClass="exit" presetSubtype="0" fill="hold" nodeType="withEffect">
                                  <p:stCondLst>
                                    <p:cond delay="975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md type="call" cmd="stop">
                                      <p:cBhvr>
                                        <p:cTn id="21" dur="1">
                                          <p:stCondLst>
                                            <p:cond delay="499"/>
                                          </p:stCondLst>
                                        </p:cTn>
                                        <p:tgtEl>
                                          <p:spTgt spid="4"/>
                                        </p:tgtEl>
                                      </p:cBhvr>
                                    </p:cmd>
                                  </p:childTnLst>
                                </p:cTn>
                              </p:par>
                              <p:par>
                                <p:cTn id="22" presetID="10" presetClass="entr" presetSubtype="0" fill="hold" grpId="0" nodeType="withEffect">
                                  <p:stCondLst>
                                    <p:cond delay="14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childTnLst>
        </p:cTn>
      </p:par>
    </p:tnLst>
    <p:bldLst>
      <p:bldP spid="7"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4"/>
          <p:cNvSpPr txBox="1"/>
          <p:nvPr/>
        </p:nvSpPr>
        <p:spPr>
          <a:xfrm>
            <a:off x="729450" y="569450"/>
            <a:ext cx="263670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600" b="1" dirty="0">
                <a:latin typeface="Montserrat"/>
                <a:ea typeface="Montserrat"/>
                <a:cs typeface="Montserrat"/>
                <a:sym typeface="Montserrat"/>
              </a:rPr>
              <a:t>PROBLEMA</a:t>
            </a:r>
            <a:endParaRPr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1464100" y="1719330"/>
            <a:ext cx="2962440" cy="523220"/>
          </a:xfrm>
          <a:prstGeom prst="rect">
            <a:avLst/>
          </a:prstGeom>
          <a:noFill/>
        </p:spPr>
        <p:txBody>
          <a:bodyPr wrap="square">
            <a:spAutoFit/>
          </a:bodyPr>
          <a:lstStyle/>
          <a:p>
            <a:pPr algn="just"/>
            <a:r>
              <a:rPr lang="it-IT" dirty="0"/>
              <a:t>La </a:t>
            </a:r>
            <a:r>
              <a:rPr lang="it-IT" b="1" dirty="0"/>
              <a:t>contraffazione</a:t>
            </a:r>
            <a:r>
              <a:rPr lang="it-IT" dirty="0"/>
              <a:t> del Made in </a:t>
            </a:r>
            <a:r>
              <a:rPr lang="it-IT" dirty="0" err="1"/>
              <a:t>Italy</a:t>
            </a:r>
            <a:r>
              <a:rPr lang="it-IT" dirty="0"/>
              <a:t> è un </a:t>
            </a:r>
            <a:r>
              <a:rPr lang="it-IT" b="1" dirty="0"/>
              <a:t>problema crescente</a:t>
            </a:r>
            <a:r>
              <a:rPr lang="it-IT" dirty="0"/>
              <a:t>.</a:t>
            </a:r>
          </a:p>
        </p:txBody>
      </p:sp>
      <p:sp>
        <p:nvSpPr>
          <p:cNvPr id="7" name="CasellaDiTesto 6">
            <a:extLst>
              <a:ext uri="{FF2B5EF4-FFF2-40B4-BE49-F238E27FC236}">
                <a16:creationId xmlns:a16="http://schemas.microsoft.com/office/drawing/2014/main" id="{EA55F2B6-DEDF-4354-A5DC-A5386C463612}"/>
              </a:ext>
            </a:extLst>
          </p:cNvPr>
          <p:cNvSpPr txBox="1"/>
          <p:nvPr/>
        </p:nvSpPr>
        <p:spPr>
          <a:xfrm>
            <a:off x="481800" y="2496330"/>
            <a:ext cx="3281898" cy="954107"/>
          </a:xfrm>
          <a:prstGeom prst="rect">
            <a:avLst/>
          </a:prstGeom>
          <a:noFill/>
        </p:spPr>
        <p:txBody>
          <a:bodyPr wrap="square">
            <a:spAutoFit/>
          </a:bodyPr>
          <a:lstStyle/>
          <a:p>
            <a:pPr algn="just"/>
            <a:r>
              <a:rPr lang="it-IT" dirty="0"/>
              <a:t>Questo fenomeno ha un impatto significativo sull’economia italiana, con un giro d’affari stimato di </a:t>
            </a:r>
            <a:r>
              <a:rPr lang="it-IT" b="1" dirty="0"/>
              <a:t>90 miliardi di euro</a:t>
            </a:r>
            <a:r>
              <a:rPr lang="it-IT" dirty="0"/>
              <a:t>.</a:t>
            </a:r>
          </a:p>
        </p:txBody>
      </p:sp>
      <p:sp>
        <p:nvSpPr>
          <p:cNvPr id="9" name="CasellaDiTesto 8">
            <a:extLst>
              <a:ext uri="{FF2B5EF4-FFF2-40B4-BE49-F238E27FC236}">
                <a16:creationId xmlns:a16="http://schemas.microsoft.com/office/drawing/2014/main" id="{C23360AE-87B9-4120-915F-6F56DF54568F}"/>
              </a:ext>
            </a:extLst>
          </p:cNvPr>
          <p:cNvSpPr txBox="1"/>
          <p:nvPr/>
        </p:nvSpPr>
        <p:spPr>
          <a:xfrm>
            <a:off x="944880" y="3704217"/>
            <a:ext cx="3481660" cy="738664"/>
          </a:xfrm>
          <a:prstGeom prst="rect">
            <a:avLst/>
          </a:prstGeom>
          <a:noFill/>
        </p:spPr>
        <p:txBody>
          <a:bodyPr wrap="square">
            <a:spAutoFit/>
          </a:bodyPr>
          <a:lstStyle/>
          <a:p>
            <a:pPr algn="just"/>
            <a:r>
              <a:rPr lang="it-IT" dirty="0"/>
              <a:t>I settori più colpiti dalla contraffazione includono </a:t>
            </a:r>
            <a:r>
              <a:rPr lang="it-IT" b="1" dirty="0"/>
              <a:t>l’abbigliamento, l’elettronica, i giochi e gli alimentari</a:t>
            </a:r>
            <a:r>
              <a:rPr lang="it-IT" dirty="0"/>
              <a:t>.</a:t>
            </a:r>
          </a:p>
        </p:txBody>
      </p:sp>
      <p:pic>
        <p:nvPicPr>
          <p:cNvPr id="21" name="Immagine 20">
            <a:extLst>
              <a:ext uri="{FF2B5EF4-FFF2-40B4-BE49-F238E27FC236}">
                <a16:creationId xmlns:a16="http://schemas.microsoft.com/office/drawing/2014/main" id="{72944328-B01B-42A7-AA32-3756B99C72AD}"/>
              </a:ext>
            </a:extLst>
          </p:cNvPr>
          <p:cNvPicPr>
            <a:picLocks noChangeAspect="1"/>
          </p:cNvPicPr>
          <p:nvPr/>
        </p:nvPicPr>
        <p:blipFill>
          <a:blip r:embed="rId3"/>
          <a:stretch>
            <a:fillRect/>
          </a:stretch>
        </p:blipFill>
        <p:spPr>
          <a:xfrm>
            <a:off x="4485806" y="1465550"/>
            <a:ext cx="4176394" cy="3124138"/>
          </a:xfrm>
          <a:prstGeom prst="rect">
            <a:avLst/>
          </a:prstGeom>
          <a:ln>
            <a:noFill/>
          </a:ln>
          <a:effectLst>
            <a:softEdge rad="112500"/>
          </a:effectLst>
        </p:spPr>
      </p:pic>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a:t>
            </a:fld>
            <a:endParaRPr lang="it-IT"/>
          </a:p>
        </p:txBody>
      </p:sp>
      <p:pic>
        <p:nvPicPr>
          <p:cNvPr id="8" name="Immagine 7">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11"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3000"/>
                            </p:stCondLst>
                            <p:childTnLst>
                              <p:par>
                                <p:cTn id="9" presetID="10" presetClass="entr" presetSubtype="0" fill="hold" grpId="0" nodeType="afterEffect">
                                  <p:stCondLst>
                                    <p:cond delay="4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29450" y="569450"/>
            <a:ext cx="768492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latin typeface="Montserrat"/>
                <a:ea typeface="Montserrat"/>
                <a:cs typeface="Montserrat"/>
                <a:sym typeface="Montserrat"/>
              </a:rPr>
              <a:t>MERCATO</a:t>
            </a:r>
            <a:endParaRPr lang="it-IT"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729450" y="1757040"/>
            <a:ext cx="7684920" cy="954107"/>
          </a:xfrm>
          <a:prstGeom prst="rect">
            <a:avLst/>
          </a:prstGeom>
          <a:noFill/>
        </p:spPr>
        <p:txBody>
          <a:bodyPr wrap="square">
            <a:spAutoFit/>
          </a:bodyPr>
          <a:lstStyle/>
          <a:p>
            <a:pPr algn="just"/>
            <a:r>
              <a:rPr lang="it-IT" dirty="0"/>
              <a:t>Il Made in </a:t>
            </a:r>
            <a:r>
              <a:rPr lang="it-IT" dirty="0" err="1"/>
              <a:t>Italy</a:t>
            </a:r>
            <a:r>
              <a:rPr lang="it-IT" dirty="0"/>
              <a:t> è un marchio apprezzato a livello internazionale, con un valore di circa 16 miliardi di euro nel settore lattiero-caseario e 85,9 miliardi di euro nel settore della moda.</a:t>
            </a:r>
          </a:p>
          <a:p>
            <a:pPr algn="just"/>
            <a:r>
              <a:rPr lang="it-IT" dirty="0"/>
              <a:t>Le aziende italiane nel settore del Made in </a:t>
            </a:r>
            <a:r>
              <a:rPr lang="it-IT" dirty="0" err="1"/>
              <a:t>Italy</a:t>
            </a:r>
            <a:r>
              <a:rPr lang="it-IT" dirty="0"/>
              <a:t> spesso sfruttano la tradizione artigianale del paese per creare prodotti unici e distintivi che si distinguono per il loro stile e la loro qualità.</a:t>
            </a:r>
          </a:p>
        </p:txBody>
      </p:sp>
      <p:sp>
        <p:nvSpPr>
          <p:cNvPr id="7" name="CasellaDiTesto 6">
            <a:extLst>
              <a:ext uri="{FF2B5EF4-FFF2-40B4-BE49-F238E27FC236}">
                <a16:creationId xmlns:a16="http://schemas.microsoft.com/office/drawing/2014/main" id="{EA55F2B6-DEDF-4354-A5DC-A5386C463612}"/>
              </a:ext>
            </a:extLst>
          </p:cNvPr>
          <p:cNvSpPr txBox="1"/>
          <p:nvPr/>
        </p:nvSpPr>
        <p:spPr>
          <a:xfrm>
            <a:off x="729450" y="2571750"/>
            <a:ext cx="7684920" cy="954107"/>
          </a:xfrm>
          <a:prstGeom prst="rect">
            <a:avLst/>
          </a:prstGeom>
          <a:noFill/>
        </p:spPr>
        <p:txBody>
          <a:bodyPr wrap="square">
            <a:spAutoFit/>
          </a:bodyPr>
          <a:lstStyle/>
          <a:p>
            <a:endParaRPr lang="it-IT" dirty="0"/>
          </a:p>
          <a:p>
            <a:r>
              <a:rPr lang="it-IT" dirty="0"/>
              <a:t>Il mercato del Made in </a:t>
            </a:r>
            <a:r>
              <a:rPr lang="it-IT" dirty="0" err="1"/>
              <a:t>Italy</a:t>
            </a:r>
            <a:r>
              <a:rPr lang="it-IT" dirty="0"/>
              <a:t> ha superato quota 600 miliardi di euro nel 2021.</a:t>
            </a:r>
          </a:p>
          <a:p>
            <a:pPr algn="just"/>
            <a:r>
              <a:rPr lang="it-IT" dirty="0"/>
              <a:t>Nel 2024 e negli anni avvenire il suo valore sarà ancora un importante driver per l'economia italiana.</a:t>
            </a:r>
          </a:p>
        </p:txBody>
      </p:sp>
      <p:pic>
        <p:nvPicPr>
          <p:cNvPr id="2" name="Immagine 1">
            <a:extLst>
              <a:ext uri="{FF2B5EF4-FFF2-40B4-BE49-F238E27FC236}">
                <a16:creationId xmlns:a16="http://schemas.microsoft.com/office/drawing/2014/main" id="{01C371CF-A88B-98E6-2E23-E2A816996FFB}"/>
              </a:ext>
            </a:extLst>
          </p:cNvPr>
          <p:cNvPicPr>
            <a:picLocks noChangeAspect="1"/>
          </p:cNvPicPr>
          <p:nvPr/>
        </p:nvPicPr>
        <p:blipFill>
          <a:blip r:embed="rId3"/>
          <a:stretch>
            <a:fillRect/>
          </a:stretch>
        </p:blipFill>
        <p:spPr>
          <a:xfrm>
            <a:off x="6006791" y="3472674"/>
            <a:ext cx="1999786" cy="1499840"/>
          </a:xfrm>
          <a:prstGeom prst="rect">
            <a:avLst/>
          </a:prstGeom>
        </p:spPr>
      </p:pic>
      <p:pic>
        <p:nvPicPr>
          <p:cNvPr id="6" name="Immagine 5">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8"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Tree>
    <p:extLst>
      <p:ext uri="{BB962C8B-B14F-4D97-AF65-F5344CB8AC3E}">
        <p14:creationId xmlns:p14="http://schemas.microsoft.com/office/powerpoint/2010/main" val="1862656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29450" y="569450"/>
            <a:ext cx="768492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latin typeface="Montserrat"/>
                <a:ea typeface="Montserrat"/>
                <a:cs typeface="Montserrat"/>
                <a:sym typeface="Montserrat"/>
              </a:rPr>
              <a:t>CONCORRENZA</a:t>
            </a:r>
            <a:endParaRPr lang="it-IT"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729450" y="1757040"/>
            <a:ext cx="7684920" cy="523220"/>
          </a:xfrm>
          <a:prstGeom prst="rect">
            <a:avLst/>
          </a:prstGeom>
          <a:noFill/>
        </p:spPr>
        <p:txBody>
          <a:bodyPr wrap="square">
            <a:spAutoFit/>
          </a:bodyPr>
          <a:lstStyle/>
          <a:p>
            <a:r>
              <a:rPr lang="it-IT" dirty="0"/>
              <a:t>Esistono diverse soluzioni tecnologiche che aiutano a proteggere i diritti di proprietà e le catene di approvvigionamento, garantendo anche l’autenticità dei prodotti venduti online.</a:t>
            </a:r>
          </a:p>
        </p:txBody>
      </p:sp>
      <p:sp>
        <p:nvSpPr>
          <p:cNvPr id="7" name="CasellaDiTesto 6">
            <a:extLst>
              <a:ext uri="{FF2B5EF4-FFF2-40B4-BE49-F238E27FC236}">
                <a16:creationId xmlns:a16="http://schemas.microsoft.com/office/drawing/2014/main" id="{EA55F2B6-DEDF-4354-A5DC-A5386C463612}"/>
              </a:ext>
            </a:extLst>
          </p:cNvPr>
          <p:cNvSpPr txBox="1"/>
          <p:nvPr/>
        </p:nvSpPr>
        <p:spPr>
          <a:xfrm>
            <a:off x="729450" y="2571750"/>
            <a:ext cx="7684920" cy="738664"/>
          </a:xfrm>
          <a:prstGeom prst="rect">
            <a:avLst/>
          </a:prstGeom>
          <a:noFill/>
        </p:spPr>
        <p:txBody>
          <a:bodyPr wrap="square">
            <a:spAutoFit/>
          </a:bodyPr>
          <a:lstStyle/>
          <a:p>
            <a:r>
              <a:rPr lang="it-IT" dirty="0" err="1">
                <a:solidFill>
                  <a:srgbClr val="C00000"/>
                </a:solidFill>
              </a:rPr>
              <a:t>Checkmate</a:t>
            </a:r>
            <a:r>
              <a:rPr lang="it-IT" dirty="0"/>
              <a:t> si distingue per l’uso combinato di diverse tecnologie avanzate che mirano a migliorare la visibilità e la tracciabilità nonché l’integrità del singolo prodotto durante l’intero iter commerciale (dalla sua creazione alla consegna al consumatore). </a:t>
            </a:r>
          </a:p>
        </p:txBody>
      </p:sp>
      <p:pic>
        <p:nvPicPr>
          <p:cNvPr id="2" name="Immagine 1">
            <a:extLst>
              <a:ext uri="{FF2B5EF4-FFF2-40B4-BE49-F238E27FC236}">
                <a16:creationId xmlns:a16="http://schemas.microsoft.com/office/drawing/2014/main" id="{CB82C570-BDBB-69FE-0340-0DB339724981}"/>
              </a:ext>
            </a:extLst>
          </p:cNvPr>
          <p:cNvPicPr>
            <a:picLocks noChangeAspect="1"/>
          </p:cNvPicPr>
          <p:nvPr/>
        </p:nvPicPr>
        <p:blipFill>
          <a:blip r:embed="rId3"/>
          <a:stretch>
            <a:fillRect/>
          </a:stretch>
        </p:blipFill>
        <p:spPr>
          <a:xfrm>
            <a:off x="5962185" y="3471746"/>
            <a:ext cx="2222810" cy="1390186"/>
          </a:xfrm>
          <a:prstGeom prst="rect">
            <a:avLst/>
          </a:prstGeom>
        </p:spPr>
      </p:pic>
      <p:pic>
        <p:nvPicPr>
          <p:cNvPr id="6" name="Immagine 5">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8"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21</a:t>
            </a:fld>
            <a:endParaRPr lang="it-IT"/>
          </a:p>
        </p:txBody>
      </p:sp>
    </p:spTree>
    <p:extLst>
      <p:ext uri="{BB962C8B-B14F-4D97-AF65-F5344CB8AC3E}">
        <p14:creationId xmlns:p14="http://schemas.microsoft.com/office/powerpoint/2010/main" val="294551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29450" y="569450"/>
            <a:ext cx="768492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latin typeface="Montserrat"/>
                <a:ea typeface="Montserrat"/>
                <a:cs typeface="Montserrat"/>
                <a:sym typeface="Montserrat"/>
              </a:rPr>
              <a:t>MODELLO DI BUSINESS</a:t>
            </a:r>
            <a:endParaRPr lang="it-IT"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605624" y="1342834"/>
            <a:ext cx="7932567" cy="738664"/>
          </a:xfrm>
          <a:prstGeom prst="rect">
            <a:avLst/>
          </a:prstGeom>
          <a:noFill/>
        </p:spPr>
        <p:txBody>
          <a:bodyPr wrap="square">
            <a:spAutoFit/>
          </a:bodyPr>
          <a:lstStyle/>
          <a:p>
            <a:pPr algn="just"/>
            <a:r>
              <a:rPr lang="it-IT" dirty="0" err="1"/>
              <a:t>Checkmate</a:t>
            </a:r>
            <a:r>
              <a:rPr lang="it-IT" dirty="0"/>
              <a:t> genera entrate attraverso la fornitura di servizi di </a:t>
            </a:r>
            <a:r>
              <a:rPr lang="it-IT" b="1" dirty="0"/>
              <a:t>tracciabilità</a:t>
            </a:r>
            <a:r>
              <a:rPr lang="it-IT" dirty="0"/>
              <a:t> ai produttori. Offrendo un servizio affidabile e accurato di tracciabilità, i produttori saranno disposti a pagare per poter garantire la </a:t>
            </a:r>
            <a:r>
              <a:rPr lang="it-IT" b="1" dirty="0"/>
              <a:t>qualità</a:t>
            </a:r>
            <a:r>
              <a:rPr lang="it-IT" dirty="0"/>
              <a:t> e </a:t>
            </a:r>
            <a:r>
              <a:rPr lang="it-IT" b="1" dirty="0"/>
              <a:t>l'integrità</a:t>
            </a:r>
            <a:r>
              <a:rPr lang="it-IT" dirty="0"/>
              <a:t> dei loro prodotti lungo tutta la catena di approvvigionamento.</a:t>
            </a:r>
          </a:p>
        </p:txBody>
      </p:sp>
      <p:pic>
        <p:nvPicPr>
          <p:cNvPr id="2" name="Immagine 1">
            <a:extLst>
              <a:ext uri="{FF2B5EF4-FFF2-40B4-BE49-F238E27FC236}">
                <a16:creationId xmlns:a16="http://schemas.microsoft.com/office/drawing/2014/main" id="{CB66AF48-481D-1517-E276-B040773EE77D}"/>
              </a:ext>
            </a:extLst>
          </p:cNvPr>
          <p:cNvPicPr>
            <a:picLocks noChangeAspect="1"/>
          </p:cNvPicPr>
          <p:nvPr/>
        </p:nvPicPr>
        <p:blipFill>
          <a:blip r:embed="rId3"/>
          <a:srcRect/>
          <a:stretch/>
        </p:blipFill>
        <p:spPr>
          <a:xfrm>
            <a:off x="6178163" y="2334215"/>
            <a:ext cx="2302480" cy="2302480"/>
          </a:xfrm>
          <a:prstGeom prst="rect">
            <a:avLst/>
          </a:prstGeom>
        </p:spPr>
      </p:pic>
      <p:sp>
        <p:nvSpPr>
          <p:cNvPr id="7" name="CasellaDiTesto 6">
            <a:extLst>
              <a:ext uri="{FF2B5EF4-FFF2-40B4-BE49-F238E27FC236}">
                <a16:creationId xmlns:a16="http://schemas.microsoft.com/office/drawing/2014/main" id="{EA55F2B6-DEDF-4354-A5DC-A5386C463612}"/>
              </a:ext>
            </a:extLst>
          </p:cNvPr>
          <p:cNvSpPr txBox="1"/>
          <p:nvPr/>
        </p:nvSpPr>
        <p:spPr>
          <a:xfrm>
            <a:off x="605624" y="2174482"/>
            <a:ext cx="5103413" cy="2462213"/>
          </a:xfrm>
          <a:prstGeom prst="rect">
            <a:avLst/>
          </a:prstGeom>
          <a:noFill/>
        </p:spPr>
        <p:txBody>
          <a:bodyPr wrap="square">
            <a:spAutoFit/>
          </a:bodyPr>
          <a:lstStyle/>
          <a:p>
            <a:pPr algn="just"/>
            <a:r>
              <a:rPr lang="it-IT" dirty="0"/>
              <a:t>Il sistema offre anche servizi aggiuntivi come la verifica dell’</a:t>
            </a:r>
            <a:r>
              <a:rPr lang="it-IT" b="1" dirty="0"/>
              <a:t>autenticità</a:t>
            </a:r>
            <a:r>
              <a:rPr lang="it-IT" dirty="0"/>
              <a:t> dei prodotti per i consumatori. Tali servizi sono fruiti dal consumatore mediante una Web App che, attraverso inserzioni pubblicitarie non invasive, è in grado di monetizzare tale traffico. La piattaforma utilizza parte degli introiti derivanti dalla monetizzazione del traffico per incentivare gli utenti finali ad usufruire del servizio e a registrare i prodotti da loro acquistati attraverso dei sorteggi periodici dove i vincitori ricevono delle </a:t>
            </a:r>
            <a:r>
              <a:rPr lang="it-IT" dirty="0" err="1"/>
              <a:t>Gift</a:t>
            </a:r>
            <a:r>
              <a:rPr lang="it-IT" dirty="0"/>
              <a:t> Card all’indirizzo email fornito in fase di intestazione del prodotto acquistato. Ciò rende l’offerta vantaggiosa per entrambi gli attori principali del mercato.</a:t>
            </a:r>
          </a:p>
        </p:txBody>
      </p:sp>
      <p:pic>
        <p:nvPicPr>
          <p:cNvPr id="6" name="Immagine 5">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8"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22</a:t>
            </a:fld>
            <a:endParaRPr lang="it-IT"/>
          </a:p>
        </p:txBody>
      </p:sp>
    </p:spTree>
    <p:extLst>
      <p:ext uri="{BB962C8B-B14F-4D97-AF65-F5344CB8AC3E}">
        <p14:creationId xmlns:p14="http://schemas.microsoft.com/office/powerpoint/2010/main" val="4555045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p:nvPr/>
        </p:nvSpPr>
        <p:spPr>
          <a:xfrm>
            <a:off x="729450" y="789975"/>
            <a:ext cx="76887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600" b="1" dirty="0">
                <a:solidFill>
                  <a:srgbClr val="202124"/>
                </a:solidFill>
                <a:highlight>
                  <a:schemeClr val="lt1"/>
                </a:highlight>
                <a:latin typeface="Montserrat"/>
                <a:ea typeface="Montserrat"/>
                <a:cs typeface="Montserrat"/>
                <a:sym typeface="Montserrat"/>
              </a:rPr>
              <a:t>La soluzione proposta risolve i seguenti problemi:</a:t>
            </a:r>
            <a:endParaRPr sz="4500" b="1" dirty="0">
              <a:solidFill>
                <a:srgbClr val="1A1A1A"/>
              </a:solidFill>
              <a:highlight>
                <a:schemeClr val="lt1"/>
              </a:highlight>
              <a:latin typeface="Montserrat"/>
              <a:ea typeface="Montserrat"/>
              <a:cs typeface="Montserrat"/>
              <a:sym typeface="Montserrat"/>
            </a:endParaRPr>
          </a:p>
        </p:txBody>
      </p:sp>
      <p:sp>
        <p:nvSpPr>
          <p:cNvPr id="154" name="Google Shape;154;p21"/>
          <p:cNvSpPr txBox="1"/>
          <p:nvPr/>
        </p:nvSpPr>
        <p:spPr>
          <a:xfrm>
            <a:off x="1130550" y="1441725"/>
            <a:ext cx="72876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1000" b="1" dirty="0">
                <a:latin typeface="Montserrat"/>
                <a:ea typeface="Montserrat"/>
                <a:cs typeface="Montserrat"/>
                <a:sym typeface="Montserrat"/>
              </a:rPr>
              <a:t>autenticità e originalità</a:t>
            </a:r>
            <a:r>
              <a:rPr lang="it" sz="1000" dirty="0">
                <a:latin typeface="Montserrat"/>
                <a:ea typeface="Montserrat"/>
                <a:cs typeface="Montserrat"/>
                <a:sym typeface="Montserrat"/>
              </a:rPr>
              <a:t>: sistemi avanzati di riconoscibilità dei prodotti che siano difficili da replicare e che garantiscano l'originalità dei prodotti Made in Italy;</a:t>
            </a:r>
            <a:endParaRPr sz="1000" dirty="0">
              <a:latin typeface="Montserrat"/>
              <a:ea typeface="Montserrat"/>
              <a:cs typeface="Montserrat"/>
              <a:sym typeface="Montserrat"/>
            </a:endParaRPr>
          </a:p>
        </p:txBody>
      </p:sp>
      <p:sp>
        <p:nvSpPr>
          <p:cNvPr id="155" name="Google Shape;155;p21"/>
          <p:cNvSpPr txBox="1"/>
          <p:nvPr/>
        </p:nvSpPr>
        <p:spPr>
          <a:xfrm>
            <a:off x="1130550" y="1934325"/>
            <a:ext cx="72876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1000" b="1" dirty="0">
                <a:latin typeface="Montserrat"/>
                <a:ea typeface="Montserrat"/>
                <a:cs typeface="Montserrat"/>
                <a:sym typeface="Montserrat"/>
              </a:rPr>
              <a:t>commercio elettronico</a:t>
            </a:r>
            <a:r>
              <a:rPr lang="it" sz="1000" dirty="0">
                <a:latin typeface="Montserrat"/>
                <a:ea typeface="Montserrat"/>
                <a:cs typeface="Montserrat"/>
                <a:sym typeface="Montserrat"/>
              </a:rPr>
              <a:t>: soluzioni che consentano all'acquirente di acquistare prodotti autentici e di verificarne l'autenticità una volta ricevuto, a prescindere dalla piattaforma e-commerce o market place utilizzata;</a:t>
            </a:r>
            <a:endParaRPr sz="1000" dirty="0">
              <a:latin typeface="Montserrat"/>
              <a:ea typeface="Montserrat"/>
              <a:cs typeface="Montserrat"/>
              <a:sym typeface="Montserrat"/>
            </a:endParaRPr>
          </a:p>
        </p:txBody>
      </p:sp>
      <p:sp>
        <p:nvSpPr>
          <p:cNvPr id="156" name="Google Shape;156;p21"/>
          <p:cNvSpPr txBox="1"/>
          <p:nvPr/>
        </p:nvSpPr>
        <p:spPr>
          <a:xfrm>
            <a:off x="1130550" y="2426925"/>
            <a:ext cx="72876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1000" b="1" dirty="0">
                <a:latin typeface="Montserrat"/>
                <a:ea typeface="Montserrat"/>
                <a:cs typeface="Montserrat"/>
                <a:sym typeface="Montserrat"/>
              </a:rPr>
              <a:t>tracciabilità</a:t>
            </a:r>
            <a:r>
              <a:rPr lang="it" sz="1000" dirty="0">
                <a:latin typeface="Montserrat"/>
                <a:ea typeface="Montserrat"/>
                <a:cs typeface="Montserrat"/>
                <a:sym typeface="Montserrat"/>
              </a:rPr>
              <a:t>: soluzioni per tracciare il percorso di produzione e distribuzione dei prodotti italiani, facilitando la verifica dell'autenticità lungo l'intera filiera;</a:t>
            </a:r>
            <a:endParaRPr sz="1000" dirty="0">
              <a:latin typeface="Montserrat"/>
              <a:ea typeface="Montserrat"/>
              <a:cs typeface="Montserrat"/>
              <a:sym typeface="Montserrat"/>
            </a:endParaRPr>
          </a:p>
        </p:txBody>
      </p:sp>
      <p:sp>
        <p:nvSpPr>
          <p:cNvPr id="157" name="Google Shape;157;p21"/>
          <p:cNvSpPr txBox="1"/>
          <p:nvPr/>
        </p:nvSpPr>
        <p:spPr>
          <a:xfrm>
            <a:off x="1130550" y="2919525"/>
            <a:ext cx="72876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1000" b="1" dirty="0">
                <a:latin typeface="Montserrat"/>
                <a:ea typeface="Montserrat"/>
                <a:cs typeface="Montserrat"/>
                <a:sym typeface="Montserrat"/>
              </a:rPr>
              <a:t>verificabilità</a:t>
            </a:r>
            <a:r>
              <a:rPr lang="it" sz="1000" dirty="0">
                <a:latin typeface="Montserrat"/>
                <a:ea typeface="Montserrat"/>
                <a:cs typeface="Montserrat"/>
                <a:sym typeface="Montserrat"/>
              </a:rPr>
              <a:t>: soluzioni che consentano al consumatore di distinguere un prodotto autentico da uno contraffatto;</a:t>
            </a:r>
            <a:endParaRPr sz="1000" dirty="0">
              <a:latin typeface="Montserrat"/>
              <a:ea typeface="Montserrat"/>
              <a:cs typeface="Montserrat"/>
              <a:sym typeface="Montserrat"/>
            </a:endParaRPr>
          </a:p>
        </p:txBody>
      </p:sp>
      <p:sp>
        <p:nvSpPr>
          <p:cNvPr id="158" name="Google Shape;158;p21"/>
          <p:cNvSpPr txBox="1"/>
          <p:nvPr/>
        </p:nvSpPr>
        <p:spPr>
          <a:xfrm>
            <a:off x="1130550" y="3412125"/>
            <a:ext cx="72876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1000" b="1" dirty="0">
                <a:latin typeface="Montserrat"/>
                <a:ea typeface="Montserrat"/>
                <a:cs typeface="Montserrat"/>
                <a:sym typeface="Montserrat"/>
              </a:rPr>
              <a:t>coinvolgimento del Consumatore</a:t>
            </a:r>
            <a:r>
              <a:rPr lang="it" sz="1000" dirty="0">
                <a:latin typeface="Montserrat"/>
                <a:ea typeface="Montserrat"/>
                <a:cs typeface="Montserrat"/>
                <a:sym typeface="Montserrat"/>
              </a:rPr>
              <a:t>: strumenti e strategie che coinvolgano attivamente i consumatori nel riconoscimento e nella segnalazione di prodotti contraffatti, anche attraverso piattaforme collaborative o sistemi di monitoraggio condiviso, che coinvolgano attivamente le parti interessate, produttori, distributori, autorità e consumatori;</a:t>
            </a:r>
            <a:endParaRPr sz="1000" dirty="0">
              <a:latin typeface="Montserrat"/>
              <a:ea typeface="Montserrat"/>
              <a:cs typeface="Montserrat"/>
              <a:sym typeface="Montserrat"/>
            </a:endParaRPr>
          </a:p>
        </p:txBody>
      </p:sp>
      <p:sp>
        <p:nvSpPr>
          <p:cNvPr id="160" name="Google Shape;160;p21"/>
          <p:cNvSpPr/>
          <p:nvPr/>
        </p:nvSpPr>
        <p:spPr>
          <a:xfrm>
            <a:off x="651725" y="1550325"/>
            <a:ext cx="3387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 name="Google Shape;161;p21"/>
          <p:cNvSpPr/>
          <p:nvPr/>
        </p:nvSpPr>
        <p:spPr>
          <a:xfrm>
            <a:off x="651725" y="2011275"/>
            <a:ext cx="3387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2" name="Google Shape;162;p21"/>
          <p:cNvSpPr/>
          <p:nvPr/>
        </p:nvSpPr>
        <p:spPr>
          <a:xfrm>
            <a:off x="651725" y="2503875"/>
            <a:ext cx="3387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63" name="Google Shape;163;p21"/>
          <p:cNvSpPr/>
          <p:nvPr/>
        </p:nvSpPr>
        <p:spPr>
          <a:xfrm>
            <a:off x="651725" y="2996475"/>
            <a:ext cx="3387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21"/>
          <p:cNvSpPr/>
          <p:nvPr/>
        </p:nvSpPr>
        <p:spPr>
          <a:xfrm>
            <a:off x="651725" y="3489075"/>
            <a:ext cx="3387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7" name="Immagine 6">
            <a:extLst>
              <a:ext uri="{FF2B5EF4-FFF2-40B4-BE49-F238E27FC236}">
                <a16:creationId xmlns:a16="http://schemas.microsoft.com/office/drawing/2014/main" id="{F98BCAAD-6095-45AB-930B-D4E9C15FBD54}"/>
              </a:ext>
            </a:extLst>
          </p:cNvPr>
          <p:cNvPicPr>
            <a:picLocks noChangeAspect="1"/>
          </p:cNvPicPr>
          <p:nvPr/>
        </p:nvPicPr>
        <p:blipFill>
          <a:blip r:embed="rId3"/>
          <a:stretch>
            <a:fillRect/>
          </a:stretch>
        </p:blipFill>
        <p:spPr>
          <a:xfrm>
            <a:off x="651725" y="2501287"/>
            <a:ext cx="338700" cy="338700"/>
          </a:xfrm>
          <a:prstGeom prst="rect">
            <a:avLst/>
          </a:prstGeom>
        </p:spPr>
      </p:pic>
      <p:pic>
        <p:nvPicPr>
          <p:cNvPr id="21" name="Immagine 20">
            <a:extLst>
              <a:ext uri="{FF2B5EF4-FFF2-40B4-BE49-F238E27FC236}">
                <a16:creationId xmlns:a16="http://schemas.microsoft.com/office/drawing/2014/main" id="{4262376E-2726-4CF9-BE9D-58C5D873ABE4}"/>
              </a:ext>
            </a:extLst>
          </p:cNvPr>
          <p:cNvPicPr>
            <a:picLocks noChangeAspect="1"/>
          </p:cNvPicPr>
          <p:nvPr/>
        </p:nvPicPr>
        <p:blipFill>
          <a:blip r:embed="rId3"/>
          <a:stretch>
            <a:fillRect/>
          </a:stretch>
        </p:blipFill>
        <p:spPr>
          <a:xfrm>
            <a:off x="651725" y="2991299"/>
            <a:ext cx="338700" cy="338700"/>
          </a:xfrm>
          <a:prstGeom prst="rect">
            <a:avLst/>
          </a:prstGeom>
        </p:spPr>
      </p:pic>
      <p:pic>
        <p:nvPicPr>
          <p:cNvPr id="22" name="Immagine 21">
            <a:extLst>
              <a:ext uri="{FF2B5EF4-FFF2-40B4-BE49-F238E27FC236}">
                <a16:creationId xmlns:a16="http://schemas.microsoft.com/office/drawing/2014/main" id="{9C03663F-9961-4EE3-9418-271C1E01E56B}"/>
              </a:ext>
            </a:extLst>
          </p:cNvPr>
          <p:cNvPicPr>
            <a:picLocks noChangeAspect="1"/>
          </p:cNvPicPr>
          <p:nvPr/>
        </p:nvPicPr>
        <p:blipFill>
          <a:blip r:embed="rId3"/>
          <a:stretch>
            <a:fillRect/>
          </a:stretch>
        </p:blipFill>
        <p:spPr>
          <a:xfrm>
            <a:off x="651725" y="3489075"/>
            <a:ext cx="338700" cy="338700"/>
          </a:xfrm>
          <a:prstGeom prst="rect">
            <a:avLst/>
          </a:prstGeom>
        </p:spPr>
      </p:pic>
      <p:pic>
        <p:nvPicPr>
          <p:cNvPr id="23" name="Immagine 22">
            <a:extLst>
              <a:ext uri="{FF2B5EF4-FFF2-40B4-BE49-F238E27FC236}">
                <a16:creationId xmlns:a16="http://schemas.microsoft.com/office/drawing/2014/main" id="{B568BDF6-E162-40F2-86E6-04D64741BB40}"/>
              </a:ext>
            </a:extLst>
          </p:cNvPr>
          <p:cNvPicPr>
            <a:picLocks noChangeAspect="1"/>
          </p:cNvPicPr>
          <p:nvPr/>
        </p:nvPicPr>
        <p:blipFill>
          <a:blip r:embed="rId3"/>
          <a:stretch>
            <a:fillRect/>
          </a:stretch>
        </p:blipFill>
        <p:spPr>
          <a:xfrm>
            <a:off x="651725" y="2011275"/>
            <a:ext cx="338700" cy="338700"/>
          </a:xfrm>
          <a:prstGeom prst="rect">
            <a:avLst/>
          </a:prstGeom>
        </p:spPr>
      </p:pic>
      <p:pic>
        <p:nvPicPr>
          <p:cNvPr id="24" name="Immagine 23">
            <a:extLst>
              <a:ext uri="{FF2B5EF4-FFF2-40B4-BE49-F238E27FC236}">
                <a16:creationId xmlns:a16="http://schemas.microsoft.com/office/drawing/2014/main" id="{1D7D37AC-7DEC-49DB-9641-7B36A0B3ACEC}"/>
              </a:ext>
            </a:extLst>
          </p:cNvPr>
          <p:cNvPicPr>
            <a:picLocks noChangeAspect="1"/>
          </p:cNvPicPr>
          <p:nvPr/>
        </p:nvPicPr>
        <p:blipFill>
          <a:blip r:embed="rId3"/>
          <a:stretch>
            <a:fillRect/>
          </a:stretch>
        </p:blipFill>
        <p:spPr>
          <a:xfrm>
            <a:off x="651725" y="1545149"/>
            <a:ext cx="338700" cy="338700"/>
          </a:xfrm>
          <a:prstGeom prst="rect">
            <a:avLst/>
          </a:prstGeom>
        </p:spPr>
      </p:pic>
      <p:pic>
        <p:nvPicPr>
          <p:cNvPr id="18" name="Immagine 17">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19"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23</a:t>
            </a:fld>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4"/>
                                        </p:tgtEl>
                                        <p:attrNameLst>
                                          <p:attrName>fillcolor</p:attrName>
                                        </p:attrNameLst>
                                      </p:cBhvr>
                                      <p:to>
                                        <a:schemeClr val="accent2"/>
                                      </p:to>
                                    </p:animClr>
                                    <p:set>
                                      <p:cBhvr>
                                        <p:cTn id="7" dur="2000" fill="hold"/>
                                        <p:tgtEl>
                                          <p:spTgt spid="24"/>
                                        </p:tgtEl>
                                        <p:attrNameLst>
                                          <p:attrName>fill.type</p:attrName>
                                        </p:attrNameLst>
                                      </p:cBhvr>
                                      <p:to>
                                        <p:strVal val="solid"/>
                                      </p:to>
                                    </p:set>
                                    <p:set>
                                      <p:cBhvr>
                                        <p:cTn id="8" dur="2000" fill="hold"/>
                                        <p:tgtEl>
                                          <p:spTgt spid="2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23"/>
                                        </p:tgtEl>
                                        <p:attrNameLst>
                                          <p:attrName>fillcolor</p:attrName>
                                        </p:attrNameLst>
                                      </p:cBhvr>
                                      <p:to>
                                        <a:schemeClr val="accent2"/>
                                      </p:to>
                                    </p:animClr>
                                    <p:set>
                                      <p:cBhvr>
                                        <p:cTn id="13" dur="2000" fill="hold"/>
                                        <p:tgtEl>
                                          <p:spTgt spid="23"/>
                                        </p:tgtEl>
                                        <p:attrNameLst>
                                          <p:attrName>fill.type</p:attrName>
                                        </p:attrNameLst>
                                      </p:cBhvr>
                                      <p:to>
                                        <p:strVal val="solid"/>
                                      </p:to>
                                    </p:set>
                                    <p:set>
                                      <p:cBhvr>
                                        <p:cTn id="14" dur="2000" fill="hold"/>
                                        <p:tgtEl>
                                          <p:spTgt spid="2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7"/>
                                        </p:tgtEl>
                                        <p:attrNameLst>
                                          <p:attrName>fillcolor</p:attrName>
                                        </p:attrNameLst>
                                      </p:cBhvr>
                                      <p:to>
                                        <a:schemeClr val="accent2"/>
                                      </p:to>
                                    </p:animClr>
                                    <p:set>
                                      <p:cBhvr>
                                        <p:cTn id="19" dur="2000" fill="hold"/>
                                        <p:tgtEl>
                                          <p:spTgt spid="7"/>
                                        </p:tgtEl>
                                        <p:attrNameLst>
                                          <p:attrName>fill.type</p:attrName>
                                        </p:attrNameLst>
                                      </p:cBhvr>
                                      <p:to>
                                        <p:strVal val="solid"/>
                                      </p:to>
                                    </p:set>
                                    <p:set>
                                      <p:cBhvr>
                                        <p:cTn id="20" dur="2000" fill="hold"/>
                                        <p:tgtEl>
                                          <p:spTgt spid="7"/>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1"/>
                                        </p:tgtEl>
                                        <p:attrNameLst>
                                          <p:attrName>fillcolor</p:attrName>
                                        </p:attrNameLst>
                                      </p:cBhvr>
                                      <p:to>
                                        <a:schemeClr val="accent2"/>
                                      </p:to>
                                    </p:animClr>
                                    <p:set>
                                      <p:cBhvr>
                                        <p:cTn id="25" dur="2000" fill="hold"/>
                                        <p:tgtEl>
                                          <p:spTgt spid="21"/>
                                        </p:tgtEl>
                                        <p:attrNameLst>
                                          <p:attrName>fill.type</p:attrName>
                                        </p:attrNameLst>
                                      </p:cBhvr>
                                      <p:to>
                                        <p:strVal val="solid"/>
                                      </p:to>
                                    </p:set>
                                    <p:set>
                                      <p:cBhvr>
                                        <p:cTn id="26" dur="2000" fill="hold"/>
                                        <p:tgtEl>
                                          <p:spTgt spid="21"/>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22"/>
                                        </p:tgtEl>
                                        <p:attrNameLst>
                                          <p:attrName>fillcolor</p:attrName>
                                        </p:attrNameLst>
                                      </p:cBhvr>
                                      <p:to>
                                        <a:schemeClr val="accent2"/>
                                      </p:to>
                                    </p:animClr>
                                    <p:set>
                                      <p:cBhvr>
                                        <p:cTn id="31" dur="2000" fill="hold"/>
                                        <p:tgtEl>
                                          <p:spTgt spid="22"/>
                                        </p:tgtEl>
                                        <p:attrNameLst>
                                          <p:attrName>fill.type</p:attrName>
                                        </p:attrNameLst>
                                      </p:cBhvr>
                                      <p:to>
                                        <p:strVal val="solid"/>
                                      </p:to>
                                    </p:set>
                                    <p:set>
                                      <p:cBhvr>
                                        <p:cTn id="32"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p:nvPr/>
        </p:nvSpPr>
        <p:spPr>
          <a:xfrm>
            <a:off x="729450" y="562850"/>
            <a:ext cx="76887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600" b="1" dirty="0">
                <a:solidFill>
                  <a:srgbClr val="C00000"/>
                </a:solidFill>
                <a:highlight>
                  <a:schemeClr val="lt1"/>
                </a:highlight>
                <a:latin typeface="Montserrat"/>
                <a:ea typeface="Montserrat"/>
                <a:cs typeface="Montserrat"/>
                <a:sym typeface="Montserrat"/>
              </a:rPr>
              <a:t>Checkmate: </a:t>
            </a:r>
            <a:r>
              <a:rPr lang="it" sz="1600" b="1" dirty="0">
                <a:solidFill>
                  <a:srgbClr val="202124"/>
                </a:solidFill>
                <a:highlight>
                  <a:schemeClr val="lt1"/>
                </a:highlight>
                <a:latin typeface="Montserrat"/>
                <a:ea typeface="Montserrat"/>
                <a:cs typeface="Montserrat"/>
                <a:sym typeface="Montserrat"/>
              </a:rPr>
              <a:t>Descrizione tecnica, architettura, componenti e funzionalità</a:t>
            </a:r>
            <a:endParaRPr sz="4500" b="1" dirty="0">
              <a:solidFill>
                <a:srgbClr val="1A1A1A"/>
              </a:solidFill>
              <a:highlight>
                <a:schemeClr val="lt1"/>
              </a:highlight>
              <a:latin typeface="Montserrat"/>
              <a:ea typeface="Montserrat"/>
              <a:cs typeface="Montserrat"/>
              <a:sym typeface="Montserrat"/>
            </a:endParaRPr>
          </a:p>
        </p:txBody>
      </p:sp>
      <p:sp>
        <p:nvSpPr>
          <p:cNvPr id="214" name="Google Shape;214;p25"/>
          <p:cNvSpPr txBox="1"/>
          <p:nvPr/>
        </p:nvSpPr>
        <p:spPr>
          <a:xfrm>
            <a:off x="156251" y="1446244"/>
            <a:ext cx="8835097" cy="2908458"/>
          </a:xfrm>
          <a:prstGeom prst="rect">
            <a:avLst/>
          </a:prstGeom>
          <a:noFill/>
          <a:ln>
            <a:noFill/>
          </a:ln>
        </p:spPr>
        <p:txBody>
          <a:bodyPr spcFirstLastPara="1" wrap="square" lIns="91425" tIns="91425" rIns="91425" bIns="91425" anchor="t" anchorCtr="0">
            <a:spAutoFit/>
          </a:bodyPr>
          <a:lstStyle/>
          <a:p>
            <a:pPr algn="just"/>
            <a:r>
              <a:rPr lang="it-IT" sz="1200" dirty="0" err="1"/>
              <a:t>Checkmate</a:t>
            </a:r>
            <a:r>
              <a:rPr lang="it-IT" sz="1200" dirty="0"/>
              <a:t> è composto da diversi componenti chiave:</a:t>
            </a:r>
          </a:p>
          <a:p>
            <a:pPr algn="just"/>
            <a:endParaRPr lang="it-IT" sz="1200" dirty="0"/>
          </a:p>
          <a:p>
            <a:pPr marL="285750" indent="-285750" algn="just">
              <a:buClr>
                <a:srgbClr val="C00000"/>
              </a:buClr>
              <a:buFont typeface="Wingdings" panose="05000000000000000000" pitchFamily="2" charset="2"/>
              <a:buChar char="Ø"/>
            </a:pPr>
            <a:r>
              <a:rPr lang="it-IT" sz="1200" b="1" dirty="0">
                <a:solidFill>
                  <a:srgbClr val="C00000"/>
                </a:solidFill>
              </a:rPr>
              <a:t> </a:t>
            </a:r>
            <a:r>
              <a:rPr lang="it-IT" sz="1200" b="1" dirty="0" err="1">
                <a:solidFill>
                  <a:srgbClr val="C00000"/>
                </a:solidFill>
              </a:rPr>
              <a:t>Blockchain</a:t>
            </a:r>
            <a:r>
              <a:rPr lang="it-IT" sz="1200" b="1" dirty="0">
                <a:solidFill>
                  <a:srgbClr val="C00000"/>
                </a:solidFill>
              </a:rPr>
              <a:t>: </a:t>
            </a:r>
            <a:r>
              <a:rPr lang="it-IT" sz="1200" dirty="0" err="1"/>
              <a:t>Checkmate</a:t>
            </a:r>
            <a:r>
              <a:rPr lang="it-IT" sz="1200" dirty="0"/>
              <a:t> utilizza la blockchain per creare un registro immutabile e verificabile per ogni prodotto. Ogni prodotto ha un identificativo unico e un QR code associato che può essere scansionato per accedere al suo registro </a:t>
            </a:r>
            <a:r>
              <a:rPr lang="it-IT" sz="1200" dirty="0" err="1"/>
              <a:t>blockchain</a:t>
            </a:r>
            <a:r>
              <a:rPr lang="it-IT" sz="1200" dirty="0"/>
              <a:t>.</a:t>
            </a:r>
          </a:p>
          <a:p>
            <a:pPr marL="285750" indent="-285750" algn="just">
              <a:buClr>
                <a:srgbClr val="C00000"/>
              </a:buClr>
              <a:buFont typeface="Wingdings" panose="05000000000000000000" pitchFamily="2" charset="2"/>
              <a:buChar char="Ø"/>
            </a:pPr>
            <a:r>
              <a:rPr lang="it-IT" sz="1200" b="1" dirty="0">
                <a:solidFill>
                  <a:srgbClr val="C00000"/>
                </a:solidFill>
              </a:rPr>
              <a:t>Smart Packaging: </a:t>
            </a:r>
            <a:r>
              <a:rPr lang="it-IT" sz="1200" dirty="0" err="1"/>
              <a:t>Checkmate</a:t>
            </a:r>
            <a:r>
              <a:rPr lang="it-IT" sz="1200" dirty="0"/>
              <a:t> utilizza smart packaging per proteggere i prodotti fisici. Questo include l’uso di etichette intelligenti e packaging sicuro che può essere facilmente verificato dai consumatori.</a:t>
            </a:r>
          </a:p>
          <a:p>
            <a:pPr marL="285750" indent="-285750" algn="just">
              <a:buClr>
                <a:srgbClr val="C00000"/>
              </a:buClr>
              <a:buFont typeface="Wingdings" panose="05000000000000000000" pitchFamily="2" charset="2"/>
              <a:buChar char="Ø"/>
            </a:pPr>
            <a:r>
              <a:rPr lang="it-IT" sz="1200" b="1" dirty="0">
                <a:solidFill>
                  <a:srgbClr val="C00000"/>
                </a:solidFill>
              </a:rPr>
              <a:t>QR Code: </a:t>
            </a:r>
            <a:r>
              <a:rPr lang="it-IT" sz="1200" dirty="0"/>
              <a:t>Ogni prodotto ha un QR code unico che può essere scansionato per accedere al suo registro blockchain. Questo permette ai consumatori di verificare facilmente l’autenticità di un prodotto.</a:t>
            </a:r>
          </a:p>
          <a:p>
            <a:pPr marL="285750" indent="-285750" algn="l">
              <a:buClr>
                <a:srgbClr val="C00000"/>
              </a:buClr>
              <a:buFont typeface="Wingdings" panose="05000000000000000000" pitchFamily="2" charset="2"/>
              <a:buChar char="Ø"/>
            </a:pPr>
            <a:r>
              <a:rPr lang="it-IT" sz="1200" b="1" dirty="0">
                <a:solidFill>
                  <a:srgbClr val="C00000"/>
                </a:solidFill>
              </a:rPr>
              <a:t> Intelligenza Artificiale: </a:t>
            </a:r>
            <a:r>
              <a:rPr lang="it-IT" sz="1200" dirty="0" err="1"/>
              <a:t>Checkmate</a:t>
            </a:r>
            <a:r>
              <a:rPr lang="it-IT" sz="1200" dirty="0"/>
              <a:t> utilizza l’intelligenza artificiale per monitorare il mercato e individuare potenziali contraffazioni o mercati grigi. Questo permette di identificare e segnalare rapidamente qualsiasi attività sospetta.</a:t>
            </a:r>
          </a:p>
          <a:p>
            <a:pPr algn="just"/>
            <a:r>
              <a:rPr lang="it-IT" sz="1200" dirty="0"/>
              <a:t>Questi componenti lavorano insieme per fornire una soluzione completa per la lotta alla contraffazione. La blockchain fornisce un registro immutabile e verificabile, il smart packaging protegge i prodotti fisici, il QR code permette una facile verifica dell’autenticità, e l’intelligenza artificiale aiuta a monitorare il mercato e a individuare potenziali contraffazioni.</a:t>
            </a:r>
          </a:p>
          <a:p>
            <a:pPr marL="0" lvl="0" indent="0" algn="l" rtl="0">
              <a:spcBef>
                <a:spcPts val="0"/>
              </a:spcBef>
              <a:spcAft>
                <a:spcPts val="0"/>
              </a:spcAft>
              <a:buNone/>
            </a:pPr>
            <a:endParaRPr sz="900" dirty="0">
              <a:latin typeface="Montserrat"/>
              <a:ea typeface="Montserrat"/>
              <a:cs typeface="Montserrat"/>
              <a:sym typeface="Montserrat"/>
            </a:endParaRPr>
          </a:p>
        </p:txBody>
      </p:sp>
      <p:pic>
        <p:nvPicPr>
          <p:cNvPr id="4" name="Immagine 3">
            <a:extLst>
              <a:ext uri="{FF2B5EF4-FFF2-40B4-BE49-F238E27FC236}">
                <a16:creationId xmlns:a16="http://schemas.microsoft.com/office/drawing/2014/main" id="{6365FE1D-6146-4C39-A5AB-3551FD525343}"/>
              </a:ext>
            </a:extLst>
          </p:cNvPr>
          <p:cNvPicPr>
            <a:picLocks noChangeAspect="1"/>
          </p:cNvPicPr>
          <p:nvPr/>
        </p:nvPicPr>
        <p:blipFill>
          <a:blip r:embed="rId3"/>
          <a:stretch>
            <a:fillRect/>
          </a:stretch>
        </p:blipFill>
        <p:spPr>
          <a:xfrm>
            <a:off x="83523" y="72708"/>
            <a:ext cx="398277" cy="398277"/>
          </a:xfrm>
          <a:prstGeom prst="rect">
            <a:avLst/>
          </a:prstGeom>
        </p:spPr>
      </p:pic>
      <p:sp>
        <p:nvSpPr>
          <p:cNvPr id="5"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24</a:t>
            </a:fld>
            <a:endParaRPr lang="it-IT"/>
          </a:p>
        </p:txBody>
      </p:sp>
      <p:pic>
        <p:nvPicPr>
          <p:cNvPr id="10" name="Immagine 9">
            <a:extLst>
              <a:ext uri="{FF2B5EF4-FFF2-40B4-BE49-F238E27FC236}">
                <a16:creationId xmlns:a16="http://schemas.microsoft.com/office/drawing/2014/main" id="{63047999-6F68-4A79-97A9-FE91D7EADF59}"/>
              </a:ext>
            </a:extLst>
          </p:cNvPr>
          <p:cNvPicPr>
            <a:picLocks noChangeAspect="1"/>
          </p:cNvPicPr>
          <p:nvPr/>
        </p:nvPicPr>
        <p:blipFill>
          <a:blip r:embed="rId4"/>
          <a:stretch>
            <a:fillRect/>
          </a:stretch>
        </p:blipFill>
        <p:spPr>
          <a:xfrm>
            <a:off x="0" y="1246380"/>
            <a:ext cx="9144000" cy="32095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p:nvPr/>
        </p:nvSpPr>
        <p:spPr>
          <a:xfrm>
            <a:off x="729450" y="789975"/>
            <a:ext cx="76887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it" sz="1600" b="1">
                <a:solidFill>
                  <a:srgbClr val="202124"/>
                </a:solidFill>
                <a:highlight>
                  <a:schemeClr val="lt1"/>
                </a:highlight>
                <a:latin typeface="Montserrat"/>
                <a:ea typeface="Montserrat"/>
                <a:cs typeface="Montserrat"/>
                <a:sym typeface="Montserrat"/>
              </a:rPr>
              <a:t>Quali tecnologie sono state impiegate?</a:t>
            </a:r>
            <a:endParaRPr sz="4500" b="1">
              <a:solidFill>
                <a:srgbClr val="1A1A1A"/>
              </a:solidFill>
              <a:highlight>
                <a:schemeClr val="lt1"/>
              </a:highlight>
              <a:latin typeface="Montserrat"/>
              <a:ea typeface="Montserrat"/>
              <a:cs typeface="Montserrat"/>
              <a:sym typeface="Montserrat"/>
            </a:endParaRPr>
          </a:p>
        </p:txBody>
      </p:sp>
      <p:sp>
        <p:nvSpPr>
          <p:cNvPr id="171" name="Google Shape;171;p22"/>
          <p:cNvSpPr txBox="1"/>
          <p:nvPr/>
        </p:nvSpPr>
        <p:spPr>
          <a:xfrm>
            <a:off x="1130550" y="149602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a:latin typeface="Montserrat"/>
                <a:ea typeface="Montserrat"/>
                <a:cs typeface="Montserrat"/>
                <a:sym typeface="Montserrat"/>
              </a:rPr>
              <a:t>Mobile app</a:t>
            </a:r>
            <a:endParaRPr sz="1000">
              <a:latin typeface="Montserrat"/>
              <a:ea typeface="Montserrat"/>
              <a:cs typeface="Montserrat"/>
              <a:sym typeface="Montserrat"/>
            </a:endParaRPr>
          </a:p>
        </p:txBody>
      </p:sp>
      <p:sp>
        <p:nvSpPr>
          <p:cNvPr id="172" name="Google Shape;172;p22"/>
          <p:cNvSpPr/>
          <p:nvPr/>
        </p:nvSpPr>
        <p:spPr>
          <a:xfrm>
            <a:off x="651725" y="15503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 name="Google Shape;173;p22"/>
          <p:cNvSpPr txBox="1"/>
          <p:nvPr/>
        </p:nvSpPr>
        <p:spPr>
          <a:xfrm>
            <a:off x="1130550" y="192492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a:latin typeface="Montserrat"/>
                <a:ea typeface="Montserrat"/>
                <a:cs typeface="Montserrat"/>
                <a:sym typeface="Montserrat"/>
              </a:rPr>
              <a:t>Web app</a:t>
            </a:r>
            <a:endParaRPr sz="1000">
              <a:latin typeface="Montserrat"/>
              <a:ea typeface="Montserrat"/>
              <a:cs typeface="Montserrat"/>
              <a:sym typeface="Montserrat"/>
            </a:endParaRPr>
          </a:p>
        </p:txBody>
      </p:sp>
      <p:sp>
        <p:nvSpPr>
          <p:cNvPr id="174" name="Google Shape;174;p22"/>
          <p:cNvSpPr/>
          <p:nvPr/>
        </p:nvSpPr>
        <p:spPr>
          <a:xfrm>
            <a:off x="651725" y="19792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 name="Google Shape;176;p22"/>
          <p:cNvSpPr/>
          <p:nvPr/>
        </p:nvSpPr>
        <p:spPr>
          <a:xfrm>
            <a:off x="651725" y="24081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 name="Google Shape;177;p22"/>
          <p:cNvSpPr txBox="1"/>
          <p:nvPr/>
        </p:nvSpPr>
        <p:spPr>
          <a:xfrm>
            <a:off x="1130550" y="235327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dirty="0">
                <a:latin typeface="Montserrat"/>
                <a:ea typeface="Montserrat"/>
                <a:cs typeface="Montserrat"/>
                <a:sym typeface="Montserrat"/>
              </a:rPr>
              <a:t>Machine/Deep learning</a:t>
            </a:r>
            <a:endParaRPr sz="1000" dirty="0">
              <a:latin typeface="Montserrat"/>
              <a:ea typeface="Montserrat"/>
              <a:cs typeface="Montserrat"/>
              <a:sym typeface="Montserrat"/>
            </a:endParaRPr>
          </a:p>
        </p:txBody>
      </p:sp>
      <p:sp>
        <p:nvSpPr>
          <p:cNvPr id="186" name="Google Shape;186;p22"/>
          <p:cNvSpPr/>
          <p:nvPr/>
        </p:nvSpPr>
        <p:spPr>
          <a:xfrm>
            <a:off x="4615775" y="16046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 name="Google Shape;188;p22"/>
          <p:cNvSpPr/>
          <p:nvPr/>
        </p:nvSpPr>
        <p:spPr>
          <a:xfrm>
            <a:off x="4615775" y="20335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 name="Google Shape;189;p22"/>
          <p:cNvSpPr txBox="1"/>
          <p:nvPr/>
        </p:nvSpPr>
        <p:spPr>
          <a:xfrm>
            <a:off x="4983088" y="155032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a:latin typeface="Montserrat"/>
                <a:ea typeface="Montserrat"/>
                <a:cs typeface="Montserrat"/>
                <a:sym typeface="Montserrat"/>
              </a:rPr>
              <a:t>RFID/NFC</a:t>
            </a:r>
            <a:endParaRPr sz="1000">
              <a:latin typeface="Montserrat"/>
              <a:ea typeface="Montserrat"/>
              <a:cs typeface="Montserrat"/>
              <a:sym typeface="Montserrat"/>
            </a:endParaRPr>
          </a:p>
        </p:txBody>
      </p:sp>
      <p:sp>
        <p:nvSpPr>
          <p:cNvPr id="190" name="Google Shape;190;p22"/>
          <p:cNvSpPr/>
          <p:nvPr/>
        </p:nvSpPr>
        <p:spPr>
          <a:xfrm>
            <a:off x="4615775" y="2462425"/>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 name="Google Shape;191;p22"/>
          <p:cNvSpPr txBox="1"/>
          <p:nvPr/>
        </p:nvSpPr>
        <p:spPr>
          <a:xfrm>
            <a:off x="4983088" y="197082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dirty="0">
                <a:latin typeface="Montserrat"/>
                <a:ea typeface="Montserrat"/>
                <a:cs typeface="Montserrat"/>
                <a:sym typeface="Montserrat"/>
              </a:rPr>
              <a:t>Smart packaging/label</a:t>
            </a:r>
            <a:endParaRPr sz="1000" dirty="0">
              <a:latin typeface="Montserrat"/>
              <a:ea typeface="Montserrat"/>
              <a:cs typeface="Montserrat"/>
              <a:sym typeface="Montserrat"/>
            </a:endParaRPr>
          </a:p>
        </p:txBody>
      </p:sp>
      <p:sp>
        <p:nvSpPr>
          <p:cNvPr id="193" name="Google Shape;193;p22"/>
          <p:cNvSpPr txBox="1"/>
          <p:nvPr/>
        </p:nvSpPr>
        <p:spPr>
          <a:xfrm>
            <a:off x="4983088" y="2389645"/>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a:latin typeface="Montserrat"/>
                <a:ea typeface="Montserrat"/>
                <a:cs typeface="Montserrat"/>
                <a:sym typeface="Montserrat"/>
              </a:rPr>
              <a:t>Smart material</a:t>
            </a:r>
            <a:endParaRPr sz="1000">
              <a:latin typeface="Montserrat"/>
              <a:ea typeface="Montserrat"/>
              <a:cs typeface="Montserrat"/>
              <a:sym typeface="Montserrat"/>
            </a:endParaRPr>
          </a:p>
        </p:txBody>
      </p:sp>
      <p:sp>
        <p:nvSpPr>
          <p:cNvPr id="194" name="Google Shape;194;p22"/>
          <p:cNvSpPr/>
          <p:nvPr/>
        </p:nvSpPr>
        <p:spPr>
          <a:xfrm>
            <a:off x="661038" y="2828613"/>
            <a:ext cx="2469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 name="Google Shape;195;p22"/>
          <p:cNvSpPr txBox="1"/>
          <p:nvPr/>
        </p:nvSpPr>
        <p:spPr>
          <a:xfrm>
            <a:off x="1130550" y="2774313"/>
            <a:ext cx="19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b="1" dirty="0">
                <a:latin typeface="Montserrat"/>
                <a:ea typeface="Montserrat"/>
                <a:cs typeface="Montserrat"/>
                <a:sym typeface="Montserrat"/>
              </a:rPr>
              <a:t>Blockchain</a:t>
            </a:r>
            <a:endParaRPr sz="1000" dirty="0">
              <a:latin typeface="Montserrat"/>
              <a:ea typeface="Montserrat"/>
              <a:cs typeface="Montserrat"/>
              <a:sym typeface="Montserrat"/>
            </a:endParaRPr>
          </a:p>
        </p:txBody>
      </p:sp>
      <p:pic>
        <p:nvPicPr>
          <p:cNvPr id="29" name="Immagine 28">
            <a:extLst>
              <a:ext uri="{FF2B5EF4-FFF2-40B4-BE49-F238E27FC236}">
                <a16:creationId xmlns:a16="http://schemas.microsoft.com/office/drawing/2014/main" id="{DCFD8ADC-EC86-4BB3-8D50-68C4AEF7B67E}"/>
              </a:ext>
            </a:extLst>
          </p:cNvPr>
          <p:cNvPicPr>
            <a:picLocks noChangeAspect="1"/>
          </p:cNvPicPr>
          <p:nvPr/>
        </p:nvPicPr>
        <p:blipFill>
          <a:blip r:embed="rId3"/>
          <a:stretch>
            <a:fillRect/>
          </a:stretch>
        </p:blipFill>
        <p:spPr>
          <a:xfrm>
            <a:off x="656838" y="1550325"/>
            <a:ext cx="238500" cy="238500"/>
          </a:xfrm>
          <a:prstGeom prst="rect">
            <a:avLst/>
          </a:prstGeom>
        </p:spPr>
      </p:pic>
      <p:pic>
        <p:nvPicPr>
          <p:cNvPr id="30" name="Immagine 29">
            <a:extLst>
              <a:ext uri="{FF2B5EF4-FFF2-40B4-BE49-F238E27FC236}">
                <a16:creationId xmlns:a16="http://schemas.microsoft.com/office/drawing/2014/main" id="{72CC3EB2-C469-4246-A6DD-856D982DB72F}"/>
              </a:ext>
            </a:extLst>
          </p:cNvPr>
          <p:cNvPicPr>
            <a:picLocks noChangeAspect="1"/>
          </p:cNvPicPr>
          <p:nvPr/>
        </p:nvPicPr>
        <p:blipFill>
          <a:blip r:embed="rId3"/>
          <a:stretch>
            <a:fillRect/>
          </a:stretch>
        </p:blipFill>
        <p:spPr>
          <a:xfrm>
            <a:off x="656838" y="1970825"/>
            <a:ext cx="238500" cy="238500"/>
          </a:xfrm>
          <a:prstGeom prst="rect">
            <a:avLst/>
          </a:prstGeom>
        </p:spPr>
      </p:pic>
      <p:pic>
        <p:nvPicPr>
          <p:cNvPr id="31" name="Immagine 30">
            <a:extLst>
              <a:ext uri="{FF2B5EF4-FFF2-40B4-BE49-F238E27FC236}">
                <a16:creationId xmlns:a16="http://schemas.microsoft.com/office/drawing/2014/main" id="{EE2D52B7-B80D-4310-96D0-AB63D235E0EE}"/>
              </a:ext>
            </a:extLst>
          </p:cNvPr>
          <p:cNvPicPr>
            <a:picLocks noChangeAspect="1"/>
          </p:cNvPicPr>
          <p:nvPr/>
        </p:nvPicPr>
        <p:blipFill>
          <a:blip r:embed="rId3"/>
          <a:stretch>
            <a:fillRect/>
          </a:stretch>
        </p:blipFill>
        <p:spPr>
          <a:xfrm>
            <a:off x="665238" y="2824921"/>
            <a:ext cx="238500" cy="238500"/>
          </a:xfrm>
          <a:prstGeom prst="rect">
            <a:avLst/>
          </a:prstGeom>
        </p:spPr>
      </p:pic>
      <p:pic>
        <p:nvPicPr>
          <p:cNvPr id="32" name="Immagine 31">
            <a:extLst>
              <a:ext uri="{FF2B5EF4-FFF2-40B4-BE49-F238E27FC236}">
                <a16:creationId xmlns:a16="http://schemas.microsoft.com/office/drawing/2014/main" id="{DCDF7C46-4305-4CCF-B145-DBA845D65314}"/>
              </a:ext>
            </a:extLst>
          </p:cNvPr>
          <p:cNvPicPr>
            <a:picLocks noChangeAspect="1"/>
          </p:cNvPicPr>
          <p:nvPr/>
        </p:nvPicPr>
        <p:blipFill>
          <a:blip r:embed="rId3"/>
          <a:stretch>
            <a:fillRect/>
          </a:stretch>
        </p:blipFill>
        <p:spPr>
          <a:xfrm>
            <a:off x="4620888" y="2459899"/>
            <a:ext cx="238500" cy="238500"/>
          </a:xfrm>
          <a:prstGeom prst="rect">
            <a:avLst/>
          </a:prstGeom>
        </p:spPr>
      </p:pic>
      <p:pic>
        <p:nvPicPr>
          <p:cNvPr id="33" name="Immagine 32">
            <a:extLst>
              <a:ext uri="{FF2B5EF4-FFF2-40B4-BE49-F238E27FC236}">
                <a16:creationId xmlns:a16="http://schemas.microsoft.com/office/drawing/2014/main" id="{59DF89CE-7EE1-4302-91CB-F435C2CE351A}"/>
              </a:ext>
            </a:extLst>
          </p:cNvPr>
          <p:cNvPicPr>
            <a:picLocks noChangeAspect="1"/>
          </p:cNvPicPr>
          <p:nvPr/>
        </p:nvPicPr>
        <p:blipFill>
          <a:blip r:embed="rId3"/>
          <a:stretch>
            <a:fillRect/>
          </a:stretch>
        </p:blipFill>
        <p:spPr>
          <a:xfrm>
            <a:off x="4620888" y="1607456"/>
            <a:ext cx="238500" cy="238500"/>
          </a:xfrm>
          <a:prstGeom prst="rect">
            <a:avLst/>
          </a:prstGeom>
        </p:spPr>
      </p:pic>
      <p:pic>
        <p:nvPicPr>
          <p:cNvPr id="34" name="Immagine 33">
            <a:extLst>
              <a:ext uri="{FF2B5EF4-FFF2-40B4-BE49-F238E27FC236}">
                <a16:creationId xmlns:a16="http://schemas.microsoft.com/office/drawing/2014/main" id="{4B58C81F-9546-4BD4-937C-7BC2BE45110B}"/>
              </a:ext>
            </a:extLst>
          </p:cNvPr>
          <p:cNvPicPr>
            <a:picLocks noChangeAspect="1"/>
          </p:cNvPicPr>
          <p:nvPr/>
        </p:nvPicPr>
        <p:blipFill>
          <a:blip r:embed="rId3"/>
          <a:stretch>
            <a:fillRect/>
          </a:stretch>
        </p:blipFill>
        <p:spPr>
          <a:xfrm>
            <a:off x="4615775" y="2043315"/>
            <a:ext cx="238500" cy="238500"/>
          </a:xfrm>
          <a:prstGeom prst="rect">
            <a:avLst/>
          </a:prstGeom>
        </p:spPr>
      </p:pic>
      <p:pic>
        <p:nvPicPr>
          <p:cNvPr id="35" name="Immagine 34">
            <a:extLst>
              <a:ext uri="{FF2B5EF4-FFF2-40B4-BE49-F238E27FC236}">
                <a16:creationId xmlns:a16="http://schemas.microsoft.com/office/drawing/2014/main" id="{446CA73F-D751-4612-81B7-37912D12AF93}"/>
              </a:ext>
            </a:extLst>
          </p:cNvPr>
          <p:cNvPicPr>
            <a:picLocks noChangeAspect="1"/>
          </p:cNvPicPr>
          <p:nvPr/>
        </p:nvPicPr>
        <p:blipFill>
          <a:blip r:embed="rId3"/>
          <a:stretch>
            <a:fillRect/>
          </a:stretch>
        </p:blipFill>
        <p:spPr>
          <a:xfrm>
            <a:off x="665238" y="2408113"/>
            <a:ext cx="238500" cy="238500"/>
          </a:xfrm>
          <a:prstGeom prst="rect">
            <a:avLst/>
          </a:prstGeom>
        </p:spPr>
      </p:pic>
      <p:pic>
        <p:nvPicPr>
          <p:cNvPr id="4" name="Immagine 3">
            <a:extLst>
              <a:ext uri="{FF2B5EF4-FFF2-40B4-BE49-F238E27FC236}">
                <a16:creationId xmlns:a16="http://schemas.microsoft.com/office/drawing/2014/main" id="{90C3B8D9-F2B8-6271-1DDA-F7D7E986A029}"/>
              </a:ext>
            </a:extLst>
          </p:cNvPr>
          <p:cNvPicPr>
            <a:picLocks noChangeAspect="1"/>
          </p:cNvPicPr>
          <p:nvPr/>
        </p:nvPicPr>
        <p:blipFill>
          <a:blip r:embed="rId4"/>
          <a:stretch>
            <a:fillRect/>
          </a:stretch>
        </p:blipFill>
        <p:spPr>
          <a:xfrm>
            <a:off x="6082951" y="3058713"/>
            <a:ext cx="2045380" cy="1532968"/>
          </a:xfrm>
          <a:prstGeom prst="rect">
            <a:avLst/>
          </a:prstGeom>
        </p:spPr>
      </p:pic>
      <p:pic>
        <p:nvPicPr>
          <p:cNvPr id="25" name="Immagine 24">
            <a:extLst>
              <a:ext uri="{FF2B5EF4-FFF2-40B4-BE49-F238E27FC236}">
                <a16:creationId xmlns:a16="http://schemas.microsoft.com/office/drawing/2014/main" id="{6365FE1D-6146-4C39-A5AB-3551FD525343}"/>
              </a:ext>
            </a:extLst>
          </p:cNvPr>
          <p:cNvPicPr>
            <a:picLocks noChangeAspect="1"/>
          </p:cNvPicPr>
          <p:nvPr/>
        </p:nvPicPr>
        <p:blipFill>
          <a:blip r:embed="rId5"/>
          <a:stretch>
            <a:fillRect/>
          </a:stretch>
        </p:blipFill>
        <p:spPr>
          <a:xfrm>
            <a:off x="83523" y="72708"/>
            <a:ext cx="398277" cy="398277"/>
          </a:xfrm>
          <a:prstGeom prst="rect">
            <a:avLst/>
          </a:prstGeom>
        </p:spPr>
      </p:pic>
      <p:sp>
        <p:nvSpPr>
          <p:cNvPr id="26"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25</a:t>
            </a:fld>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727650" y="789825"/>
            <a:ext cx="76887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600" b="1" dirty="0" smtClean="0">
                <a:solidFill>
                  <a:srgbClr val="202124"/>
                </a:solidFill>
                <a:highlight>
                  <a:schemeClr val="lt1"/>
                </a:highlight>
                <a:latin typeface="Montserrat"/>
                <a:ea typeface="Montserrat"/>
                <a:cs typeface="Montserrat"/>
                <a:sym typeface="Montserrat"/>
              </a:rPr>
              <a:t>Target</a:t>
            </a:r>
            <a:endParaRPr sz="4500" b="1" dirty="0">
              <a:solidFill>
                <a:srgbClr val="1A1A1A"/>
              </a:solidFill>
              <a:highlight>
                <a:schemeClr val="lt1"/>
              </a:highlight>
              <a:latin typeface="Montserrat"/>
              <a:ea typeface="Montserrat"/>
              <a:cs typeface="Montserrat"/>
              <a:sym typeface="Montserrat"/>
            </a:endParaRPr>
          </a:p>
        </p:txBody>
      </p:sp>
      <p:sp>
        <p:nvSpPr>
          <p:cNvPr id="208" name="Google Shape;208;p24"/>
          <p:cNvSpPr txBox="1"/>
          <p:nvPr/>
        </p:nvSpPr>
        <p:spPr>
          <a:xfrm>
            <a:off x="729450" y="1441725"/>
            <a:ext cx="7688700" cy="110796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IT" sz="1200" dirty="0" err="1">
                <a:sym typeface="Montserrat"/>
              </a:rPr>
              <a:t>Checkmate</a:t>
            </a:r>
            <a:r>
              <a:rPr lang="it-IT" sz="1200" dirty="0">
                <a:sym typeface="Montserrat"/>
              </a:rPr>
              <a:t> si rivolge principalmente a imprese operanti nel settore manifatturiero italiano, desiderose di salvaguardare la genuinità dei propri beni dalla minaccia delle imitazioni. Tale clientela è spesso attiva in settori ad alto rischio di contraffazione come moda, tecnologia, intrattenimento e alimentari. Inoltre, il servizio offerto da </a:t>
            </a:r>
            <a:r>
              <a:rPr lang="it-IT" sz="1200" dirty="0" err="1">
                <a:sym typeface="Montserrat"/>
              </a:rPr>
              <a:t>Checkmate</a:t>
            </a:r>
            <a:r>
              <a:rPr lang="it-IT" sz="1200" dirty="0">
                <a:sym typeface="Montserrat"/>
              </a:rPr>
              <a:t> si estende anche ai consumatori che si dedicano all'acquisto di prodotti Made in </a:t>
            </a:r>
            <a:r>
              <a:rPr lang="it-IT" sz="1200" dirty="0" err="1">
                <a:sym typeface="Montserrat"/>
              </a:rPr>
              <a:t>Italy</a:t>
            </a:r>
            <a:r>
              <a:rPr lang="it-IT" sz="1200" dirty="0">
                <a:sym typeface="Montserrat"/>
              </a:rPr>
              <a:t>, desiderosi di assicurarsi dell'autenticità dei beni che acquistano.</a:t>
            </a:r>
            <a:endParaRPr sz="1200" dirty="0">
              <a:sym typeface="Montserrat"/>
            </a:endParaRPr>
          </a:p>
        </p:txBody>
      </p:sp>
      <p:pic>
        <p:nvPicPr>
          <p:cNvPr id="2" name="Immagine 1">
            <a:extLst>
              <a:ext uri="{FF2B5EF4-FFF2-40B4-BE49-F238E27FC236}">
                <a16:creationId xmlns:a16="http://schemas.microsoft.com/office/drawing/2014/main" id="{21665651-F271-A41F-6D8F-1DFA45A6AB54}"/>
              </a:ext>
            </a:extLst>
          </p:cNvPr>
          <p:cNvPicPr>
            <a:picLocks noChangeAspect="1"/>
          </p:cNvPicPr>
          <p:nvPr/>
        </p:nvPicPr>
        <p:blipFill>
          <a:blip r:embed="rId3"/>
          <a:stretch>
            <a:fillRect/>
          </a:stretch>
        </p:blipFill>
        <p:spPr>
          <a:xfrm>
            <a:off x="5330283" y="2685032"/>
            <a:ext cx="2810107" cy="1791717"/>
          </a:xfrm>
          <a:prstGeom prst="rect">
            <a:avLst/>
          </a:prstGeom>
        </p:spPr>
      </p:pic>
      <p:pic>
        <p:nvPicPr>
          <p:cNvPr id="5" name="Immagine 4">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6"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26</a:t>
            </a:fld>
            <a:endParaRPr lang="it-IT"/>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729449" y="569450"/>
            <a:ext cx="3865699"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600" b="1" dirty="0">
                <a:solidFill>
                  <a:srgbClr val="EB5600"/>
                </a:solidFill>
                <a:latin typeface="Montserrat"/>
                <a:ea typeface="Montserrat"/>
                <a:cs typeface="Montserrat"/>
                <a:sym typeface="Montserrat"/>
              </a:rPr>
              <a:t>CHECKMATE</a:t>
            </a:r>
            <a:r>
              <a:rPr lang="it" sz="2600" b="1" dirty="0">
                <a:latin typeface="Montserrat"/>
                <a:ea typeface="Montserrat"/>
                <a:cs typeface="Montserrat"/>
                <a:sym typeface="Montserrat"/>
              </a:rPr>
              <a:t> </a:t>
            </a:r>
            <a:r>
              <a:rPr lang="it" sz="2600" b="1" dirty="0">
                <a:solidFill>
                  <a:srgbClr val="1A9988"/>
                </a:solidFill>
                <a:latin typeface="Montserrat"/>
                <a:ea typeface="Montserrat"/>
                <a:cs typeface="Montserrat"/>
                <a:sym typeface="Montserrat"/>
              </a:rPr>
              <a:t>TEAM</a:t>
            </a:r>
            <a:r>
              <a:rPr lang="it" sz="2600" b="1" dirty="0">
                <a:latin typeface="Montserrat"/>
                <a:ea typeface="Montserrat"/>
                <a:cs typeface="Montserrat"/>
                <a:sym typeface="Montserrat"/>
              </a:rPr>
              <a:t>:</a:t>
            </a:r>
            <a:endParaRPr sz="4100" b="1" dirty="0">
              <a:solidFill>
                <a:srgbClr val="1A1A1A"/>
              </a:solidFill>
              <a:latin typeface="Montserrat"/>
              <a:ea typeface="Montserrat"/>
              <a:cs typeface="Montserrat"/>
              <a:sym typeface="Montserrat"/>
            </a:endParaRPr>
          </a:p>
        </p:txBody>
      </p:sp>
      <p:sp>
        <p:nvSpPr>
          <p:cNvPr id="125" name="Google Shape;125;p19"/>
          <p:cNvSpPr txBox="1"/>
          <p:nvPr/>
        </p:nvSpPr>
        <p:spPr>
          <a:xfrm>
            <a:off x="729450" y="1353426"/>
            <a:ext cx="6837210" cy="9706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000" b="1" dirty="0">
                <a:latin typeface="Montserrat"/>
                <a:ea typeface="Montserrat"/>
                <a:cs typeface="Montserrat"/>
                <a:sym typeface="Montserrat"/>
              </a:rPr>
              <a:t>Ciro </a:t>
            </a:r>
            <a:r>
              <a:rPr lang="it-IT" sz="1000" b="1" dirty="0" err="1">
                <a:latin typeface="Montserrat"/>
                <a:ea typeface="Montserrat"/>
                <a:cs typeface="Montserrat"/>
                <a:sym typeface="Montserrat"/>
              </a:rPr>
              <a:t>Ciampaglia</a:t>
            </a:r>
            <a:r>
              <a:rPr lang="it-IT" sz="1000" b="1" dirty="0">
                <a:latin typeface="Montserrat"/>
                <a:ea typeface="Montserrat"/>
                <a:cs typeface="Montserrat"/>
                <a:sym typeface="Montserrat"/>
              </a:rPr>
              <a:t> </a:t>
            </a:r>
            <a:r>
              <a:rPr lang="it-IT" sz="1000" dirty="0">
                <a:latin typeface="Montserrat"/>
                <a:ea typeface="Montserrat"/>
                <a:cs typeface="Montserrat"/>
                <a:sym typeface="Montserrat"/>
              </a:rPr>
              <a:t>è un Ingegnere del Software con esperienza nel campo della blockchain e dell’intelligenza artificiale. Ha lavorato su numerosi progetti, sviluppando soluzioni software innovative e personalizzate. Ha una notevole esperienza con i sistemi di sigilli digitali basati su codici a barre bidimensionali per la verifica dell’autenticità e non ripudiabilità di documenti sia cartacei che digitali.</a:t>
            </a:r>
            <a:endParaRPr lang="it-IT" sz="1000" dirty="0">
              <a:solidFill>
                <a:srgbClr val="595959"/>
              </a:solidFill>
              <a:latin typeface="Montserrat"/>
              <a:ea typeface="Montserrat"/>
              <a:cs typeface="Montserrat"/>
              <a:sym typeface="Montserrat"/>
            </a:endParaRPr>
          </a:p>
        </p:txBody>
      </p:sp>
      <p:pic>
        <p:nvPicPr>
          <p:cNvPr id="3" name="Immagine 2">
            <a:extLst>
              <a:ext uri="{FF2B5EF4-FFF2-40B4-BE49-F238E27FC236}">
                <a16:creationId xmlns:a16="http://schemas.microsoft.com/office/drawing/2014/main" id="{037C5082-7746-4CA3-A349-62EEDC5D49EE}"/>
              </a:ext>
            </a:extLst>
          </p:cNvPr>
          <p:cNvPicPr>
            <a:picLocks noChangeAspect="1"/>
          </p:cNvPicPr>
          <p:nvPr/>
        </p:nvPicPr>
        <p:blipFill>
          <a:blip r:embed="rId3"/>
          <a:stretch>
            <a:fillRect/>
          </a:stretch>
        </p:blipFill>
        <p:spPr>
          <a:xfrm>
            <a:off x="7206195" y="1129891"/>
            <a:ext cx="1655220" cy="1655220"/>
          </a:xfrm>
          <a:prstGeom prst="rect">
            <a:avLst/>
          </a:prstGeom>
        </p:spPr>
      </p:pic>
      <p:pic>
        <p:nvPicPr>
          <p:cNvPr id="5" name="Immagine 4">
            <a:extLst>
              <a:ext uri="{FF2B5EF4-FFF2-40B4-BE49-F238E27FC236}">
                <a16:creationId xmlns:a16="http://schemas.microsoft.com/office/drawing/2014/main" id="{25F214A4-9798-4B7D-9436-F471967D0323}"/>
              </a:ext>
            </a:extLst>
          </p:cNvPr>
          <p:cNvPicPr>
            <a:picLocks noChangeAspect="1"/>
          </p:cNvPicPr>
          <p:nvPr/>
        </p:nvPicPr>
        <p:blipFill>
          <a:blip r:embed="rId4"/>
          <a:stretch>
            <a:fillRect/>
          </a:stretch>
        </p:blipFill>
        <p:spPr>
          <a:xfrm>
            <a:off x="282585" y="2145830"/>
            <a:ext cx="1655220" cy="1655220"/>
          </a:xfrm>
          <a:prstGeom prst="rect">
            <a:avLst/>
          </a:prstGeom>
        </p:spPr>
      </p:pic>
      <p:sp>
        <p:nvSpPr>
          <p:cNvPr id="25" name="Google Shape;125;p19">
            <a:extLst>
              <a:ext uri="{FF2B5EF4-FFF2-40B4-BE49-F238E27FC236}">
                <a16:creationId xmlns:a16="http://schemas.microsoft.com/office/drawing/2014/main" id="{AC33A567-5A54-49F9-A677-EF21CB145D10}"/>
              </a:ext>
            </a:extLst>
          </p:cNvPr>
          <p:cNvSpPr txBox="1"/>
          <p:nvPr/>
        </p:nvSpPr>
        <p:spPr>
          <a:xfrm>
            <a:off x="1842262" y="2879095"/>
            <a:ext cx="6837210" cy="9706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000" b="1" dirty="0">
                <a:latin typeface="Montserrat"/>
                <a:ea typeface="Montserrat"/>
                <a:cs typeface="Montserrat"/>
                <a:sym typeface="Montserrat"/>
              </a:rPr>
              <a:t>Anna Lisa Morlando </a:t>
            </a:r>
            <a:r>
              <a:rPr lang="it-IT" sz="1000" dirty="0">
                <a:latin typeface="Montserrat"/>
                <a:ea typeface="Montserrat"/>
                <a:cs typeface="Montserrat"/>
                <a:sym typeface="Montserrat"/>
              </a:rPr>
              <a:t>è un’Ingegnera Elettronica appassionata di tecnologie e soluzioni innovative nell’ambito dell’Internet of </a:t>
            </a:r>
            <a:r>
              <a:rPr lang="it-IT" sz="1000" dirty="0" err="1">
                <a:latin typeface="Montserrat"/>
                <a:ea typeface="Montserrat"/>
                <a:cs typeface="Montserrat"/>
                <a:sym typeface="Montserrat"/>
              </a:rPr>
              <a:t>Things</a:t>
            </a:r>
            <a:r>
              <a:rPr lang="it-IT" sz="1000" dirty="0">
                <a:latin typeface="Montserrat"/>
                <a:ea typeface="Montserrat"/>
                <a:cs typeface="Montserrat"/>
                <a:sym typeface="Montserrat"/>
              </a:rPr>
              <a:t> (IoT), elettronica digitale e di potenza. Ha lavorato a progetti di ottimizzazione della </a:t>
            </a:r>
            <a:r>
              <a:rPr lang="it-IT" sz="1000" dirty="0" err="1">
                <a:latin typeface="Montserrat"/>
                <a:ea typeface="Montserrat"/>
                <a:cs typeface="Montserrat"/>
                <a:sym typeface="Montserrat"/>
              </a:rPr>
              <a:t>Power</a:t>
            </a:r>
            <a:r>
              <a:rPr lang="it-IT" sz="1000" dirty="0">
                <a:latin typeface="Montserrat"/>
                <a:ea typeface="Montserrat"/>
                <a:cs typeface="Montserrat"/>
                <a:sym typeface="Montserrat"/>
              </a:rPr>
              <a:t> </a:t>
            </a:r>
            <a:r>
              <a:rPr lang="it-IT" sz="1000" dirty="0" err="1">
                <a:latin typeface="Montserrat"/>
                <a:ea typeface="Montserrat"/>
                <a:cs typeface="Montserrat"/>
                <a:sym typeface="Montserrat"/>
              </a:rPr>
              <a:t>Quality</a:t>
            </a:r>
            <a:r>
              <a:rPr lang="it-IT" sz="1000" dirty="0">
                <a:latin typeface="Montserrat"/>
                <a:ea typeface="Montserrat"/>
                <a:cs typeface="Montserrat"/>
                <a:sym typeface="Montserrat"/>
              </a:rPr>
              <a:t> e PCB design. </a:t>
            </a:r>
            <a:endParaRPr lang="it-IT" sz="1000" dirty="0">
              <a:solidFill>
                <a:srgbClr val="595959"/>
              </a:solidFill>
              <a:latin typeface="Montserrat"/>
              <a:ea typeface="Montserrat"/>
              <a:cs typeface="Montserrat"/>
              <a:sym typeface="Montserrat"/>
            </a:endParaRPr>
          </a:p>
        </p:txBody>
      </p:sp>
      <p:sp>
        <p:nvSpPr>
          <p:cNvPr id="26" name="Google Shape;125;p19">
            <a:extLst>
              <a:ext uri="{FF2B5EF4-FFF2-40B4-BE49-F238E27FC236}">
                <a16:creationId xmlns:a16="http://schemas.microsoft.com/office/drawing/2014/main" id="{66253361-D6E8-410C-9341-300594492D3A}"/>
              </a:ext>
            </a:extLst>
          </p:cNvPr>
          <p:cNvSpPr txBox="1"/>
          <p:nvPr/>
        </p:nvSpPr>
        <p:spPr>
          <a:xfrm>
            <a:off x="512142" y="3938709"/>
            <a:ext cx="7379856" cy="9706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000" b="1" dirty="0" err="1">
                <a:latin typeface="Montserrat"/>
                <a:ea typeface="Montserrat"/>
                <a:cs typeface="Montserrat"/>
                <a:sym typeface="Montserrat"/>
              </a:rPr>
              <a:t>Checkmate</a:t>
            </a:r>
            <a:r>
              <a:rPr lang="it-IT" sz="1000" dirty="0">
                <a:latin typeface="Montserrat"/>
                <a:ea typeface="Montserrat"/>
                <a:cs typeface="Montserrat"/>
                <a:sym typeface="Montserrat"/>
              </a:rPr>
              <a:t> ci ha visti profondamente impegnati nell’unire le competenze tecniche ed arrivare alla comprensione del problema con l’obiettivo di proteggere il Made in </a:t>
            </a:r>
            <a:r>
              <a:rPr lang="it-IT" sz="1000" dirty="0" err="1">
                <a:latin typeface="Montserrat"/>
                <a:ea typeface="Montserrat"/>
                <a:cs typeface="Montserrat"/>
                <a:sym typeface="Montserrat"/>
              </a:rPr>
              <a:t>Italy</a:t>
            </a:r>
            <a:r>
              <a:rPr lang="it-IT" sz="1000" dirty="0">
                <a:latin typeface="Montserrat"/>
                <a:ea typeface="Montserrat"/>
                <a:cs typeface="Montserrat"/>
                <a:sym typeface="Montserrat"/>
              </a:rPr>
              <a:t> dalla contraffazione. Il nome del Team è nato proprio per dire </a:t>
            </a:r>
            <a:r>
              <a:rPr lang="it-IT" sz="1000" b="1" dirty="0">
                <a:latin typeface="Montserrat"/>
                <a:ea typeface="Montserrat"/>
                <a:cs typeface="Montserrat"/>
                <a:sym typeface="Montserrat"/>
              </a:rPr>
              <a:t>scacco </a:t>
            </a:r>
            <a:r>
              <a:rPr lang="it-IT" sz="1000" b="1" dirty="0">
                <a:solidFill>
                  <a:srgbClr val="131313"/>
                </a:solidFill>
                <a:latin typeface="Montserrat"/>
                <a:ea typeface="Montserrat"/>
                <a:cs typeface="Montserrat"/>
                <a:sym typeface="Montserrat"/>
              </a:rPr>
              <a:t>ma</a:t>
            </a:r>
            <a:r>
              <a:rPr lang="it-IT" sz="1000" b="1" dirty="0">
                <a:latin typeface="Montserrat"/>
                <a:ea typeface="Montserrat"/>
                <a:cs typeface="Montserrat"/>
                <a:sym typeface="Montserrat"/>
              </a:rPr>
              <a:t>tto alla contraffaz</a:t>
            </a:r>
            <a:r>
              <a:rPr lang="it-IT" sz="1000" b="1" dirty="0">
                <a:solidFill>
                  <a:srgbClr val="131313"/>
                </a:solidFill>
                <a:latin typeface="Montserrat"/>
                <a:ea typeface="Montserrat"/>
                <a:cs typeface="Montserrat"/>
                <a:sym typeface="Montserrat"/>
              </a:rPr>
              <a:t>io</a:t>
            </a:r>
            <a:r>
              <a:rPr lang="it-IT" sz="1000" b="1" dirty="0">
                <a:latin typeface="Montserrat"/>
                <a:ea typeface="Montserrat"/>
                <a:cs typeface="Montserrat"/>
                <a:sym typeface="Montserrat"/>
              </a:rPr>
              <a:t>ne!</a:t>
            </a:r>
            <a:endParaRPr lang="it-IT" sz="1000" b="1" dirty="0">
              <a:solidFill>
                <a:srgbClr val="595959"/>
              </a:solidFill>
              <a:latin typeface="Montserrat"/>
              <a:ea typeface="Montserrat"/>
              <a:cs typeface="Montserrat"/>
              <a:sym typeface="Montserrat"/>
            </a:endParaRPr>
          </a:p>
        </p:txBody>
      </p:sp>
      <p:pic>
        <p:nvPicPr>
          <p:cNvPr id="8" name="Immagine 7">
            <a:extLst>
              <a:ext uri="{FF2B5EF4-FFF2-40B4-BE49-F238E27FC236}">
                <a16:creationId xmlns:a16="http://schemas.microsoft.com/office/drawing/2014/main" id="{6365FE1D-6146-4C39-A5AB-3551FD525343}"/>
              </a:ext>
            </a:extLst>
          </p:cNvPr>
          <p:cNvPicPr>
            <a:picLocks noChangeAspect="1"/>
          </p:cNvPicPr>
          <p:nvPr/>
        </p:nvPicPr>
        <p:blipFill>
          <a:blip r:embed="rId5"/>
          <a:stretch>
            <a:fillRect/>
          </a:stretch>
        </p:blipFill>
        <p:spPr>
          <a:xfrm>
            <a:off x="83446" y="51352"/>
            <a:ext cx="398277" cy="398277"/>
          </a:xfrm>
          <a:prstGeom prst="rect">
            <a:avLst/>
          </a:prstGeom>
        </p:spPr>
      </p:pic>
      <p:sp>
        <p:nvSpPr>
          <p:cNvPr id="9" name="Google Shape;87;p13"/>
          <p:cNvSpPr txBox="1"/>
          <p:nvPr/>
        </p:nvSpPr>
        <p:spPr>
          <a:xfrm>
            <a:off x="420763" y="51352"/>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27</a:t>
            </a:fld>
            <a:endParaRPr lang="it-IT"/>
          </a:p>
        </p:txBody>
      </p:sp>
      <p:pic>
        <p:nvPicPr>
          <p:cNvPr id="6" name="Immagine 5"/>
          <p:cNvPicPr>
            <a:picLocks noChangeAspect="1"/>
          </p:cNvPicPr>
          <p:nvPr/>
        </p:nvPicPr>
        <p:blipFill>
          <a:blip r:embed="rId6"/>
          <a:stretch>
            <a:fillRect/>
          </a:stretch>
        </p:blipFill>
        <p:spPr>
          <a:xfrm>
            <a:off x="7919926" y="3876547"/>
            <a:ext cx="685825" cy="876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001F35"/>
        </a:solidFill>
        <a:effectLst/>
      </p:bgPr>
    </p:bg>
    <p:spTree>
      <p:nvGrpSpPr>
        <p:cNvPr id="1" name="Shape 85"/>
        <p:cNvGrpSpPr/>
        <p:nvPr/>
      </p:nvGrpSpPr>
      <p:grpSpPr>
        <a:xfrm>
          <a:off x="0" y="0"/>
          <a:ext cx="0" cy="0"/>
          <a:chOff x="0" y="0"/>
          <a:chExt cx="0" cy="0"/>
        </a:xfrm>
      </p:grpSpPr>
      <p:sp>
        <p:nvSpPr>
          <p:cNvPr id="87" name="Google Shape;87;p13"/>
          <p:cNvSpPr txBox="1"/>
          <p:nvPr/>
        </p:nvSpPr>
        <p:spPr>
          <a:xfrm>
            <a:off x="6925112" y="370350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600" dirty="0">
                <a:solidFill>
                  <a:schemeClr val="bg1"/>
                </a:solidFill>
                <a:latin typeface="Montserrat"/>
                <a:ea typeface="Montserrat"/>
                <a:cs typeface="Montserrat"/>
                <a:sym typeface="Montserrat"/>
              </a:rPr>
              <a:t>Team #9</a:t>
            </a:r>
            <a:endParaRPr sz="1600" dirty="0">
              <a:solidFill>
                <a:schemeClr val="bg1"/>
              </a:solidFill>
              <a:latin typeface="Montserrat"/>
              <a:ea typeface="Montserrat"/>
              <a:cs typeface="Montserrat"/>
              <a:sym typeface="Montserrat"/>
            </a:endParaRPr>
          </a:p>
        </p:txBody>
      </p:sp>
      <p:sp>
        <p:nvSpPr>
          <p:cNvPr id="89" name="Google Shape;89;p13"/>
          <p:cNvSpPr txBox="1"/>
          <p:nvPr/>
        </p:nvSpPr>
        <p:spPr>
          <a:xfrm>
            <a:off x="1600638" y="1539262"/>
            <a:ext cx="645972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3600" b="1" dirty="0">
                <a:solidFill>
                  <a:schemeClr val="bg1"/>
                </a:solidFill>
                <a:latin typeface="Montserrat"/>
                <a:ea typeface="Montserrat"/>
                <a:cs typeface="Montserrat"/>
                <a:sym typeface="Montserrat"/>
              </a:rPr>
              <a:t>Grazie per l’attenzione!</a:t>
            </a:r>
            <a:endParaRPr sz="3600" b="1" dirty="0">
              <a:solidFill>
                <a:schemeClr val="bg1"/>
              </a:solidFill>
              <a:latin typeface="Montserrat"/>
              <a:ea typeface="Montserrat"/>
              <a:cs typeface="Montserrat"/>
              <a:sym typeface="Montserrat"/>
            </a:endParaRPr>
          </a:p>
        </p:txBody>
      </p:sp>
      <p:pic>
        <p:nvPicPr>
          <p:cNvPr id="8" name="Immagine 7">
            <a:extLst>
              <a:ext uri="{FF2B5EF4-FFF2-40B4-BE49-F238E27FC236}">
                <a16:creationId xmlns:a16="http://schemas.microsoft.com/office/drawing/2014/main" id="{6365FE1D-6146-4C39-A5AB-3551FD525343}"/>
              </a:ext>
            </a:extLst>
          </p:cNvPr>
          <p:cNvPicPr>
            <a:picLocks noChangeAspect="1"/>
          </p:cNvPicPr>
          <p:nvPr/>
        </p:nvPicPr>
        <p:blipFill>
          <a:blip r:embed="rId3"/>
          <a:stretch>
            <a:fillRect/>
          </a:stretch>
        </p:blipFill>
        <p:spPr>
          <a:xfrm>
            <a:off x="3283352" y="2651252"/>
            <a:ext cx="2104495" cy="2104495"/>
          </a:xfrm>
          <a:prstGeom prst="rect">
            <a:avLst/>
          </a:prstGeom>
        </p:spPr>
      </p:pic>
      <p:pic>
        <p:nvPicPr>
          <p:cNvPr id="5" name="Immagine 4">
            <a:extLst>
              <a:ext uri="{FF2B5EF4-FFF2-40B4-BE49-F238E27FC236}">
                <a16:creationId xmlns:a16="http://schemas.microsoft.com/office/drawing/2014/main" id="{9AB0C743-EBF8-4400-9182-F075A6FA812B}"/>
              </a:ext>
            </a:extLst>
          </p:cNvPr>
          <p:cNvPicPr>
            <a:picLocks noChangeAspect="1"/>
          </p:cNvPicPr>
          <p:nvPr/>
        </p:nvPicPr>
        <p:blipFill>
          <a:blip r:embed="rId4"/>
          <a:srcRect/>
          <a:stretch/>
        </p:blipFill>
        <p:spPr>
          <a:xfrm>
            <a:off x="3051858" y="285415"/>
            <a:ext cx="2641587" cy="513719"/>
          </a:xfrm>
          <a:prstGeom prst="rect">
            <a:avLst/>
          </a:prstGeom>
        </p:spPr>
      </p:pic>
    </p:spTree>
    <p:extLst>
      <p:ext uri="{BB962C8B-B14F-4D97-AF65-F5344CB8AC3E}">
        <p14:creationId xmlns:p14="http://schemas.microsoft.com/office/powerpoint/2010/main" val="23538695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29450" y="569450"/>
            <a:ext cx="483870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latin typeface="Montserrat"/>
                <a:ea typeface="Montserrat"/>
                <a:cs typeface="Montserrat"/>
                <a:sym typeface="Montserrat"/>
              </a:rPr>
              <a:t>L’ENTITÀ DEL PROBLEMA</a:t>
            </a:r>
            <a:endParaRPr lang="it-IT"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632220" y="1695258"/>
            <a:ext cx="3939780" cy="738664"/>
          </a:xfrm>
          <a:prstGeom prst="rect">
            <a:avLst/>
          </a:prstGeom>
          <a:noFill/>
        </p:spPr>
        <p:txBody>
          <a:bodyPr wrap="square">
            <a:spAutoFit/>
          </a:bodyPr>
          <a:lstStyle/>
          <a:p>
            <a:pPr algn="just"/>
            <a:r>
              <a:rPr lang="it-IT" dirty="0"/>
              <a:t>La contraffazione rappresenta un </a:t>
            </a:r>
            <a:r>
              <a:rPr lang="it-IT" b="1" dirty="0"/>
              <a:t>disincentivo all’innovazione</a:t>
            </a:r>
            <a:r>
              <a:rPr lang="it-IT" dirty="0"/>
              <a:t>, rallentando la competitività dei sistemi produttivi colpiti dal fenomeno.</a:t>
            </a:r>
          </a:p>
        </p:txBody>
      </p:sp>
      <p:sp>
        <p:nvSpPr>
          <p:cNvPr id="7" name="CasellaDiTesto 6">
            <a:extLst>
              <a:ext uri="{FF2B5EF4-FFF2-40B4-BE49-F238E27FC236}">
                <a16:creationId xmlns:a16="http://schemas.microsoft.com/office/drawing/2014/main" id="{EA55F2B6-DEDF-4354-A5DC-A5386C463612}"/>
              </a:ext>
            </a:extLst>
          </p:cNvPr>
          <p:cNvSpPr txBox="1"/>
          <p:nvPr/>
        </p:nvSpPr>
        <p:spPr>
          <a:xfrm>
            <a:off x="396000" y="2606305"/>
            <a:ext cx="3939780" cy="738664"/>
          </a:xfrm>
          <a:prstGeom prst="rect">
            <a:avLst/>
          </a:prstGeom>
          <a:noFill/>
        </p:spPr>
        <p:txBody>
          <a:bodyPr wrap="square">
            <a:spAutoFit/>
          </a:bodyPr>
          <a:lstStyle/>
          <a:p>
            <a:r>
              <a:rPr lang="it-IT" dirty="0"/>
              <a:t>Le imprese legali subiscono mancate vendite, </a:t>
            </a:r>
            <a:r>
              <a:rPr lang="it-IT" b="1" dirty="0"/>
              <a:t>riduzione del fatturato</a:t>
            </a:r>
            <a:r>
              <a:rPr lang="it-IT" dirty="0"/>
              <a:t>, perdita di immagine e credibilità.</a:t>
            </a:r>
          </a:p>
        </p:txBody>
      </p:sp>
      <p:pic>
        <p:nvPicPr>
          <p:cNvPr id="6" name="Immagine 5">
            <a:extLst>
              <a:ext uri="{FF2B5EF4-FFF2-40B4-BE49-F238E27FC236}">
                <a16:creationId xmlns:a16="http://schemas.microsoft.com/office/drawing/2014/main" id="{1F44812E-ABDD-4594-BF02-2D4938FC3620}"/>
              </a:ext>
            </a:extLst>
          </p:cNvPr>
          <p:cNvPicPr>
            <a:picLocks noChangeAspect="1"/>
          </p:cNvPicPr>
          <p:nvPr/>
        </p:nvPicPr>
        <p:blipFill>
          <a:blip r:embed="rId3"/>
          <a:stretch>
            <a:fillRect/>
          </a:stretch>
        </p:blipFill>
        <p:spPr>
          <a:xfrm>
            <a:off x="4572000" y="1837156"/>
            <a:ext cx="4176000" cy="2515627"/>
          </a:xfrm>
          <a:prstGeom prst="rect">
            <a:avLst/>
          </a:prstGeom>
          <a:ln>
            <a:noFill/>
          </a:ln>
          <a:effectLst>
            <a:softEdge rad="112500"/>
          </a:effectLst>
        </p:spPr>
      </p:pic>
      <p:sp>
        <p:nvSpPr>
          <p:cNvPr id="8" name="CasellaDiTesto 7">
            <a:extLst>
              <a:ext uri="{FF2B5EF4-FFF2-40B4-BE49-F238E27FC236}">
                <a16:creationId xmlns:a16="http://schemas.microsoft.com/office/drawing/2014/main" id="{E477524A-1937-4D12-BA6E-514D4E233D29}"/>
              </a:ext>
            </a:extLst>
          </p:cNvPr>
          <p:cNvSpPr txBox="1"/>
          <p:nvPr/>
        </p:nvSpPr>
        <p:spPr>
          <a:xfrm>
            <a:off x="632220" y="3517352"/>
            <a:ext cx="3939780" cy="954107"/>
          </a:xfrm>
          <a:prstGeom prst="rect">
            <a:avLst/>
          </a:prstGeom>
          <a:noFill/>
        </p:spPr>
        <p:txBody>
          <a:bodyPr wrap="square">
            <a:spAutoFit/>
          </a:bodyPr>
          <a:lstStyle/>
          <a:p>
            <a:pPr algn="just"/>
            <a:r>
              <a:rPr lang="it-IT" dirty="0"/>
              <a:t>La </a:t>
            </a:r>
            <a:r>
              <a:rPr lang="it-IT" b="1" dirty="0"/>
              <a:t>scarsa diffusione di sistemi di tracciamento </a:t>
            </a:r>
            <a:r>
              <a:rPr lang="it-IT" dirty="0"/>
              <a:t>dei prodotti lungo la filiera produttiva e nel mercato crea un </a:t>
            </a:r>
            <a:r>
              <a:rPr lang="it-IT" b="1" dirty="0"/>
              <a:t>ambiente favorevole alla contraffazione</a:t>
            </a:r>
            <a:r>
              <a:rPr lang="it-IT" dirty="0"/>
              <a:t>.</a:t>
            </a:r>
          </a:p>
        </p:txBody>
      </p:sp>
      <p:pic>
        <p:nvPicPr>
          <p:cNvPr id="9" name="Immagine 8">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10"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a:t>
            </a:fld>
            <a:endParaRPr lang="it-IT"/>
          </a:p>
        </p:txBody>
      </p:sp>
    </p:spTree>
    <p:extLst>
      <p:ext uri="{BB962C8B-B14F-4D97-AF65-F5344CB8AC3E}">
        <p14:creationId xmlns:p14="http://schemas.microsoft.com/office/powerpoint/2010/main" val="213583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750"/>
                            </p:stCondLst>
                            <p:childTnLst>
                              <p:par>
                                <p:cTn id="13" presetID="10" presetClass="entr" presetSubtype="0" fill="hold" grpId="0" nodeType="afterEffect">
                                  <p:stCondLst>
                                    <p:cond delay="5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29450" y="569450"/>
            <a:ext cx="768492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600" b="1" dirty="0">
                <a:latin typeface="Montserrat"/>
                <a:ea typeface="Montserrat"/>
                <a:cs typeface="Montserrat"/>
                <a:sym typeface="Montserrat"/>
              </a:rPr>
              <a:t>LA SOLUZIONE - CHECKMATE</a:t>
            </a:r>
            <a:endParaRPr lang="it-IT" sz="4100" b="1" dirty="0">
              <a:solidFill>
                <a:srgbClr val="1A1A1A"/>
              </a:solidFill>
              <a:latin typeface="Montserrat"/>
              <a:ea typeface="Montserrat"/>
              <a:cs typeface="Montserrat"/>
              <a:sym typeface="Montserrat"/>
            </a:endParaRPr>
          </a:p>
        </p:txBody>
      </p:sp>
      <p:sp>
        <p:nvSpPr>
          <p:cNvPr id="5" name="CasellaDiTesto 4">
            <a:extLst>
              <a:ext uri="{FF2B5EF4-FFF2-40B4-BE49-F238E27FC236}">
                <a16:creationId xmlns:a16="http://schemas.microsoft.com/office/drawing/2014/main" id="{F25EAFC8-05DB-4F05-AA1D-45E05E5BA368}"/>
              </a:ext>
            </a:extLst>
          </p:cNvPr>
          <p:cNvSpPr txBox="1"/>
          <p:nvPr/>
        </p:nvSpPr>
        <p:spPr>
          <a:xfrm>
            <a:off x="236220" y="1465549"/>
            <a:ext cx="3357645" cy="954107"/>
          </a:xfrm>
          <a:prstGeom prst="rect">
            <a:avLst/>
          </a:prstGeom>
          <a:noFill/>
        </p:spPr>
        <p:txBody>
          <a:bodyPr wrap="square">
            <a:spAutoFit/>
          </a:bodyPr>
          <a:lstStyle/>
          <a:p>
            <a:pPr algn="just"/>
            <a:r>
              <a:rPr lang="it-IT" dirty="0" err="1"/>
              <a:t>Checkmate</a:t>
            </a:r>
            <a:r>
              <a:rPr lang="it-IT" dirty="0"/>
              <a:t> utilizza la tecnologia blockchain, smart packaging, QR code e intelligenza artificiale per combattere la contraffazione.</a:t>
            </a:r>
          </a:p>
        </p:txBody>
      </p:sp>
      <p:sp>
        <p:nvSpPr>
          <p:cNvPr id="7" name="CasellaDiTesto 6">
            <a:extLst>
              <a:ext uri="{FF2B5EF4-FFF2-40B4-BE49-F238E27FC236}">
                <a16:creationId xmlns:a16="http://schemas.microsoft.com/office/drawing/2014/main" id="{EA55F2B6-DEDF-4354-A5DC-A5386C463612}"/>
              </a:ext>
            </a:extLst>
          </p:cNvPr>
          <p:cNvSpPr txBox="1"/>
          <p:nvPr/>
        </p:nvSpPr>
        <p:spPr>
          <a:xfrm>
            <a:off x="236220" y="2457120"/>
            <a:ext cx="3489960" cy="954107"/>
          </a:xfrm>
          <a:prstGeom prst="rect">
            <a:avLst/>
          </a:prstGeom>
          <a:noFill/>
        </p:spPr>
        <p:txBody>
          <a:bodyPr wrap="square">
            <a:spAutoFit/>
          </a:bodyPr>
          <a:lstStyle/>
          <a:p>
            <a:pPr algn="just"/>
            <a:r>
              <a:rPr lang="it-IT" dirty="0"/>
              <a:t>Ogni prodotto ha un identificativo unico e un QR code associato che può essere scansionato per accedere al suo record  su blockchain.</a:t>
            </a:r>
          </a:p>
        </p:txBody>
      </p:sp>
      <p:sp>
        <p:nvSpPr>
          <p:cNvPr id="8" name="CasellaDiTesto 7">
            <a:extLst>
              <a:ext uri="{FF2B5EF4-FFF2-40B4-BE49-F238E27FC236}">
                <a16:creationId xmlns:a16="http://schemas.microsoft.com/office/drawing/2014/main" id="{7AA9D812-715E-409B-A04B-AD5BDBC9ED19}"/>
              </a:ext>
            </a:extLst>
          </p:cNvPr>
          <p:cNvSpPr txBox="1"/>
          <p:nvPr/>
        </p:nvSpPr>
        <p:spPr>
          <a:xfrm>
            <a:off x="236220" y="3448691"/>
            <a:ext cx="3489960" cy="1384995"/>
          </a:xfrm>
          <a:prstGeom prst="rect">
            <a:avLst/>
          </a:prstGeom>
          <a:noFill/>
        </p:spPr>
        <p:txBody>
          <a:bodyPr wrap="square">
            <a:spAutoFit/>
          </a:bodyPr>
          <a:lstStyle/>
          <a:p>
            <a:pPr algn="just"/>
            <a:r>
              <a:rPr lang="it-IT" dirty="0"/>
              <a:t>I prodotti di valore elevato possono essere equipaggiati con uno smart package, che include un tag RFID. La scansione del tag comporta il salvataggio dello stato rilevato sulla blockchain impedendo la manomissione del prodotto.</a:t>
            </a:r>
          </a:p>
        </p:txBody>
      </p:sp>
      <p:pic>
        <p:nvPicPr>
          <p:cNvPr id="2" name="tracking">
            <a:hlinkClick r:id="" action="ppaction://media"/>
            <a:extLst>
              <a:ext uri="{FF2B5EF4-FFF2-40B4-BE49-F238E27FC236}">
                <a16:creationId xmlns:a16="http://schemas.microsoft.com/office/drawing/2014/main" id="{840A3914-E8AE-4E07-9827-C7A2D60E62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94760" y="1594668"/>
            <a:ext cx="5113020" cy="2679009"/>
          </a:xfrm>
          <a:prstGeom prst="rect">
            <a:avLst/>
          </a:prstGeom>
        </p:spPr>
      </p:pic>
      <p:pic>
        <p:nvPicPr>
          <p:cNvPr id="9" name="Immagine 8">
            <a:extLst>
              <a:ext uri="{FF2B5EF4-FFF2-40B4-BE49-F238E27FC236}">
                <a16:creationId xmlns:a16="http://schemas.microsoft.com/office/drawing/2014/main" id="{6365FE1D-6146-4C39-A5AB-3551FD525343}"/>
              </a:ext>
            </a:extLst>
          </p:cNvPr>
          <p:cNvPicPr>
            <a:picLocks noChangeAspect="1"/>
          </p:cNvPicPr>
          <p:nvPr/>
        </p:nvPicPr>
        <p:blipFill>
          <a:blip r:embed="rId6"/>
          <a:stretch>
            <a:fillRect/>
          </a:stretch>
        </p:blipFill>
        <p:spPr>
          <a:xfrm>
            <a:off x="83523" y="72708"/>
            <a:ext cx="398277" cy="398277"/>
          </a:xfrm>
          <a:prstGeom prst="rect">
            <a:avLst/>
          </a:prstGeom>
        </p:spPr>
      </p:pic>
      <p:sp>
        <p:nvSpPr>
          <p:cNvPr id="10"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4</a:t>
            </a:fld>
            <a:endParaRPr lang="it-IT"/>
          </a:p>
        </p:txBody>
      </p:sp>
    </p:spTree>
    <p:extLst>
      <p:ext uri="{BB962C8B-B14F-4D97-AF65-F5344CB8AC3E}">
        <p14:creationId xmlns:p14="http://schemas.microsoft.com/office/powerpoint/2010/main" val="2123926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7"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10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remove" display="0">
                  <p:stCondLst>
                    <p:cond delay="indefinite"/>
                  </p:stCondLst>
                </p:cTn>
                <p:tgtEl>
                  <p:spTgt spid="2"/>
                </p:tgtEl>
              </p:cMediaNode>
            </p:video>
          </p:childTnLst>
        </p:cTn>
      </p:par>
    </p:tnLst>
    <p:bldLst>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3" name="Immagine 2"/>
          <p:cNvPicPr>
            <a:picLocks noChangeAspect="1"/>
          </p:cNvPicPr>
          <p:nvPr/>
        </p:nvPicPr>
        <p:blipFill rotWithShape="1">
          <a:blip r:embed="rId3"/>
          <a:srcRect l="36167" t="1824" r="36305" b="30005"/>
          <a:stretch/>
        </p:blipFill>
        <p:spPr>
          <a:xfrm>
            <a:off x="2953537" y="772263"/>
            <a:ext cx="3236923" cy="3598974"/>
          </a:xfrm>
          <a:prstGeom prst="rect">
            <a:avLst/>
          </a:prstGeom>
        </p:spPr>
      </p:pic>
      <p:cxnSp>
        <p:nvCxnSpPr>
          <p:cNvPr id="11" name="Connettore 2 10"/>
          <p:cNvCxnSpPr>
            <a:cxnSpLocks/>
            <a:stCxn id="16" idx="2"/>
            <a:endCxn id="12" idx="3"/>
          </p:cNvCxnSpPr>
          <p:nvPr/>
        </p:nvCxnSpPr>
        <p:spPr>
          <a:xfrm flipH="1">
            <a:off x="6190460" y="1941814"/>
            <a:ext cx="1434718" cy="70974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tangolo 11"/>
          <p:cNvSpPr/>
          <p:nvPr/>
        </p:nvSpPr>
        <p:spPr>
          <a:xfrm>
            <a:off x="2953537" y="2366458"/>
            <a:ext cx="3236923" cy="5701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p:cNvSpPr txBox="1"/>
          <p:nvPr/>
        </p:nvSpPr>
        <p:spPr>
          <a:xfrm>
            <a:off x="6368748" y="772263"/>
            <a:ext cx="2512860" cy="1169551"/>
          </a:xfrm>
          <a:prstGeom prst="rect">
            <a:avLst/>
          </a:prstGeom>
          <a:noFill/>
        </p:spPr>
        <p:txBody>
          <a:bodyPr wrap="square" rtlCol="0">
            <a:spAutoFit/>
          </a:bodyPr>
          <a:lstStyle/>
          <a:p>
            <a:pPr algn="just"/>
            <a:r>
              <a:rPr lang="it-IT" dirty="0">
                <a:solidFill>
                  <a:schemeClr val="bg1"/>
                </a:solidFill>
              </a:rPr>
              <a:t>L’inserimento della Partita IVA consente di ricavare tutte le informazioni necessarie all’individuazione all’interno del registro delle imprese.</a:t>
            </a:r>
          </a:p>
        </p:txBody>
      </p:sp>
      <p:pic>
        <p:nvPicPr>
          <p:cNvPr id="6" name="Immagine 5">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7"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a:t>
            </a:fld>
            <a:endParaRPr lang="it-IT"/>
          </a:p>
        </p:txBody>
      </p:sp>
    </p:spTree>
    <p:extLst>
      <p:ext uri="{BB962C8B-B14F-4D97-AF65-F5344CB8AC3E}">
        <p14:creationId xmlns:p14="http://schemas.microsoft.com/office/powerpoint/2010/main" val="1403115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4" name="Immagine 3"/>
          <p:cNvPicPr>
            <a:picLocks noChangeAspect="1"/>
          </p:cNvPicPr>
          <p:nvPr/>
        </p:nvPicPr>
        <p:blipFill rotWithShape="1">
          <a:blip r:embed="rId3"/>
          <a:srcRect l="35701" t="1343" r="35683" b="561"/>
          <a:stretch/>
        </p:blipFill>
        <p:spPr>
          <a:xfrm>
            <a:off x="3381675" y="739741"/>
            <a:ext cx="2380649" cy="3664017"/>
          </a:xfrm>
          <a:prstGeom prst="rect">
            <a:avLst/>
          </a:prstGeom>
        </p:spPr>
      </p:pic>
      <p:sp>
        <p:nvSpPr>
          <p:cNvPr id="2" name="CasellaDiTesto 1"/>
          <p:cNvSpPr txBox="1"/>
          <p:nvPr/>
        </p:nvSpPr>
        <p:spPr>
          <a:xfrm>
            <a:off x="6223057" y="2286995"/>
            <a:ext cx="2651081" cy="1169551"/>
          </a:xfrm>
          <a:prstGeom prst="rect">
            <a:avLst/>
          </a:prstGeom>
          <a:noFill/>
          <a:ln>
            <a:solidFill>
              <a:srgbClr val="C00000"/>
            </a:solidFill>
          </a:ln>
        </p:spPr>
        <p:txBody>
          <a:bodyPr wrap="square" rtlCol="0">
            <a:spAutoFit/>
          </a:bodyPr>
          <a:lstStyle/>
          <a:p>
            <a:pPr algn="just"/>
            <a:r>
              <a:rPr lang="it-IT" dirty="0">
                <a:solidFill>
                  <a:schemeClr val="bg1"/>
                </a:solidFill>
              </a:rPr>
              <a:t>Al momento della registrazione il portale visualizza i dati dell’azienda registrata ed invia una email con il link necessario per completare la registrazione</a:t>
            </a:r>
          </a:p>
        </p:txBody>
      </p:sp>
      <p:cxnSp>
        <p:nvCxnSpPr>
          <p:cNvPr id="7" name="Connettore 2 6"/>
          <p:cNvCxnSpPr>
            <a:cxnSpLocks/>
            <a:stCxn id="2" idx="2"/>
          </p:cNvCxnSpPr>
          <p:nvPr/>
        </p:nvCxnSpPr>
        <p:spPr>
          <a:xfrm flipH="1">
            <a:off x="5629523" y="3456546"/>
            <a:ext cx="1919075" cy="50320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6"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6</a:t>
            </a:fld>
            <a:endParaRPr lang="it-IT"/>
          </a:p>
        </p:txBody>
      </p:sp>
    </p:spTree>
    <p:extLst>
      <p:ext uri="{BB962C8B-B14F-4D97-AF65-F5344CB8AC3E}">
        <p14:creationId xmlns:p14="http://schemas.microsoft.com/office/powerpoint/2010/main" val="4022471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5" name="Immagine 4"/>
          <p:cNvPicPr>
            <a:picLocks noChangeAspect="1"/>
          </p:cNvPicPr>
          <p:nvPr/>
        </p:nvPicPr>
        <p:blipFill rotWithShape="1">
          <a:blip r:embed="rId3"/>
          <a:srcRect l="35863" t="2017" r="36064" b="18351"/>
          <a:stretch/>
        </p:blipFill>
        <p:spPr>
          <a:xfrm>
            <a:off x="3037571" y="619301"/>
            <a:ext cx="3068858" cy="3904898"/>
          </a:xfrm>
          <a:prstGeom prst="rect">
            <a:avLst/>
          </a:prstGeom>
        </p:spPr>
      </p:pic>
      <p:pic>
        <p:nvPicPr>
          <p:cNvPr id="3" name="Immagine 2">
            <a:extLst>
              <a:ext uri="{FF2B5EF4-FFF2-40B4-BE49-F238E27FC236}">
                <a16:creationId xmlns:a16="http://schemas.microsoft.com/office/drawing/2014/main" id="{6365FE1D-6146-4C39-A5AB-3551FD525343}"/>
              </a:ext>
            </a:extLst>
          </p:cNvPr>
          <p:cNvPicPr>
            <a:picLocks noChangeAspect="1"/>
          </p:cNvPicPr>
          <p:nvPr/>
        </p:nvPicPr>
        <p:blipFill>
          <a:blip r:embed="rId4"/>
          <a:stretch>
            <a:fillRect/>
          </a:stretch>
        </p:blipFill>
        <p:spPr>
          <a:xfrm>
            <a:off x="83523" y="72708"/>
            <a:ext cx="398277" cy="398277"/>
          </a:xfrm>
          <a:prstGeom prst="rect">
            <a:avLst/>
          </a:prstGeom>
        </p:spPr>
      </p:pic>
      <p:sp>
        <p:nvSpPr>
          <p:cNvPr id="4" name="Google Shape;87;p13"/>
          <p:cNvSpPr txBox="1"/>
          <p:nvPr/>
        </p:nvSpPr>
        <p:spPr>
          <a:xfrm>
            <a:off x="369249" y="100120"/>
            <a:ext cx="1753500" cy="431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t" sz="1100" b="1" dirty="0">
                <a:solidFill>
                  <a:srgbClr val="08AB8C"/>
                </a:solidFill>
                <a:latin typeface="Montserrat"/>
                <a:ea typeface="Montserrat"/>
                <a:cs typeface="Montserrat"/>
                <a:sym typeface="Montserrat"/>
              </a:rPr>
              <a:t>Team #9</a:t>
            </a:r>
            <a:endParaRPr sz="1100" b="1" dirty="0">
              <a:solidFill>
                <a:srgbClr val="08AB8C"/>
              </a:solidFill>
              <a:latin typeface="Montserrat"/>
              <a:ea typeface="Montserrat"/>
              <a:cs typeface="Montserrat"/>
              <a:sym typeface="Montserrat"/>
            </a:endParaRPr>
          </a:p>
        </p:txBody>
      </p:sp>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7</a:t>
            </a:fld>
            <a:endParaRPr lang="it-IT"/>
          </a:p>
        </p:txBody>
      </p:sp>
    </p:spTree>
    <p:extLst>
      <p:ext uri="{BB962C8B-B14F-4D97-AF65-F5344CB8AC3E}">
        <p14:creationId xmlns:p14="http://schemas.microsoft.com/office/powerpoint/2010/main" val="1767063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0" y="-1"/>
            <a:ext cx="9128152" cy="3943847"/>
          </a:xfrm>
          <a:prstGeom prst="rect">
            <a:avLst/>
          </a:prstGeom>
        </p:spPr>
      </p:pic>
      <p:sp>
        <p:nvSpPr>
          <p:cNvPr id="3" name="Rettangolo 2"/>
          <p:cNvSpPr/>
          <p:nvPr/>
        </p:nvSpPr>
        <p:spPr>
          <a:xfrm>
            <a:off x="198782" y="4062555"/>
            <a:ext cx="8746435" cy="954107"/>
          </a:xfrm>
          <a:prstGeom prst="rect">
            <a:avLst/>
          </a:prstGeom>
        </p:spPr>
        <p:txBody>
          <a:bodyPr wrap="square">
            <a:spAutoFit/>
          </a:bodyPr>
          <a:lstStyle/>
          <a:p>
            <a:pPr algn="just"/>
            <a:r>
              <a:rPr lang="it-IT" dirty="0">
                <a:solidFill>
                  <a:schemeClr val="bg1"/>
                </a:solidFill>
              </a:rPr>
              <a:t>Aggiungendo categorie ai prodotti e consentendo l’inserimento di metadati, puoi semplificare l’identificazione e la ricerca dei prodotti. I metadati, una volta associati a un prodotto, vengono memorizzati in modo indicizzato sulla </a:t>
            </a:r>
            <a:r>
              <a:rPr lang="it-IT" dirty="0" err="1">
                <a:solidFill>
                  <a:schemeClr val="bg1"/>
                </a:solidFill>
              </a:rPr>
              <a:t>blockchain</a:t>
            </a:r>
            <a:r>
              <a:rPr lang="it-IT" dirty="0">
                <a:solidFill>
                  <a:schemeClr val="bg1"/>
                </a:solidFill>
              </a:rPr>
              <a:t> di riferimento. Questo processo agevola l’accesso rapido alle informazioni relative al prodotto, migliorando l’efficienza complessiva. </a:t>
            </a:r>
          </a:p>
        </p:txBody>
      </p:sp>
      <p:pic>
        <p:nvPicPr>
          <p:cNvPr id="8" name="Immagine 7"/>
          <p:cNvPicPr>
            <a:picLocks noChangeAspect="1"/>
          </p:cNvPicPr>
          <p:nvPr/>
        </p:nvPicPr>
        <p:blipFill>
          <a:blip r:embed="rId4"/>
          <a:stretch>
            <a:fillRect/>
          </a:stretch>
        </p:blipFill>
        <p:spPr>
          <a:xfrm>
            <a:off x="3044193" y="809505"/>
            <a:ext cx="358344" cy="358344"/>
          </a:xfrm>
          <a:prstGeom prst="rect">
            <a:avLst/>
          </a:prstGeom>
        </p:spPr>
      </p:pic>
      <p:sp>
        <p:nvSpPr>
          <p:cNvPr id="2" name="Segnaposto numero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8</a:t>
            </a:fld>
            <a:endParaRPr lang="it-IT"/>
          </a:p>
        </p:txBody>
      </p:sp>
    </p:spTree>
    <p:extLst>
      <p:ext uri="{BB962C8B-B14F-4D97-AF65-F5344CB8AC3E}">
        <p14:creationId xmlns:p14="http://schemas.microsoft.com/office/powerpoint/2010/main" val="1255684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Shape 93"/>
        <p:cNvGrpSpPr/>
        <p:nvPr/>
      </p:nvGrpSpPr>
      <p:grpSpPr>
        <a:xfrm>
          <a:off x="0" y="0"/>
          <a:ext cx="0" cy="0"/>
          <a:chOff x="0" y="0"/>
          <a:chExt cx="0" cy="0"/>
        </a:xfrm>
      </p:grpSpPr>
      <p:pic>
        <p:nvPicPr>
          <p:cNvPr id="5" name="Immagine 4"/>
          <p:cNvPicPr>
            <a:picLocks noChangeAspect="1"/>
          </p:cNvPicPr>
          <p:nvPr/>
        </p:nvPicPr>
        <p:blipFill rotWithShape="1">
          <a:blip r:embed="rId3"/>
          <a:srcRect t="1014" r="371"/>
          <a:stretch/>
        </p:blipFill>
        <p:spPr>
          <a:xfrm>
            <a:off x="0" y="-1"/>
            <a:ext cx="9144000" cy="4078761"/>
          </a:xfrm>
          <a:prstGeom prst="rect">
            <a:avLst/>
          </a:prstGeom>
        </p:spPr>
      </p:pic>
      <p:sp>
        <p:nvSpPr>
          <p:cNvPr id="2" name="Rettangolo 1"/>
          <p:cNvSpPr/>
          <p:nvPr/>
        </p:nvSpPr>
        <p:spPr>
          <a:xfrm>
            <a:off x="2733017" y="504559"/>
            <a:ext cx="4804820" cy="12685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numero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9</a:t>
            </a:fld>
            <a:endParaRPr lang="it-IT"/>
          </a:p>
        </p:txBody>
      </p:sp>
    </p:spTree>
    <p:extLst>
      <p:ext uri="{BB962C8B-B14F-4D97-AF65-F5344CB8AC3E}">
        <p14:creationId xmlns:p14="http://schemas.microsoft.com/office/powerpoint/2010/main" val="2991345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2323</Words>
  <Application>Microsoft Office PowerPoint</Application>
  <PresentationFormat>Presentazione su schermo (16:9)</PresentationFormat>
  <Paragraphs>133</Paragraphs>
  <Slides>28</Slides>
  <Notes>28</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Raleway</vt:lpstr>
      <vt:lpstr>Lato</vt:lpstr>
      <vt:lpstr>Montserrat</vt:lpstr>
      <vt:lpstr>Arial</vt:lpstr>
      <vt:lpstr>Wingdings</vt:lpstr>
      <vt:lpstr>Streamline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Anna Lisa Morlando</dc:creator>
  <cp:lastModifiedBy>Anna Lisa Morlando</cp:lastModifiedBy>
  <cp:revision>65</cp:revision>
  <dcterms:modified xsi:type="dcterms:W3CDTF">2024-05-03T16:27:38Z</dcterms:modified>
</cp:coreProperties>
</file>